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74" r:id="rId1"/>
  </p:sldMasterIdLst>
  <p:notesMasterIdLst>
    <p:notesMasterId r:id="rId85"/>
  </p:notesMasterIdLst>
  <p:handoutMasterIdLst>
    <p:handoutMasterId r:id="rId86"/>
  </p:handoutMasterIdLst>
  <p:sldIdLst>
    <p:sldId id="375" r:id="rId2"/>
    <p:sldId id="763" r:id="rId3"/>
    <p:sldId id="764" r:id="rId4"/>
    <p:sldId id="766" r:id="rId5"/>
    <p:sldId id="768" r:id="rId6"/>
    <p:sldId id="769" r:id="rId7"/>
    <p:sldId id="770" r:id="rId8"/>
    <p:sldId id="771" r:id="rId9"/>
    <p:sldId id="772" r:id="rId10"/>
    <p:sldId id="773" r:id="rId11"/>
    <p:sldId id="774" r:id="rId12"/>
    <p:sldId id="300" r:id="rId13"/>
    <p:sldId id="360" r:id="rId14"/>
    <p:sldId id="854" r:id="rId15"/>
    <p:sldId id="775" r:id="rId16"/>
    <p:sldId id="855" r:id="rId17"/>
    <p:sldId id="777" r:id="rId18"/>
    <p:sldId id="780" r:id="rId19"/>
    <p:sldId id="778" r:id="rId20"/>
    <p:sldId id="779" r:id="rId21"/>
    <p:sldId id="584" r:id="rId22"/>
    <p:sldId id="781" r:id="rId23"/>
    <p:sldId id="302" r:id="rId24"/>
    <p:sldId id="856" r:id="rId25"/>
    <p:sldId id="857" r:id="rId26"/>
    <p:sldId id="858" r:id="rId27"/>
    <p:sldId id="785" r:id="rId28"/>
    <p:sldId id="786" r:id="rId29"/>
    <p:sldId id="787" r:id="rId30"/>
    <p:sldId id="788" r:id="rId31"/>
    <p:sldId id="304" r:id="rId32"/>
    <p:sldId id="789" r:id="rId33"/>
    <p:sldId id="790" r:id="rId34"/>
    <p:sldId id="791" r:id="rId35"/>
    <p:sldId id="792" r:id="rId36"/>
    <p:sldId id="793" r:id="rId37"/>
    <p:sldId id="794" r:id="rId38"/>
    <p:sldId id="859" r:id="rId39"/>
    <p:sldId id="860" r:id="rId40"/>
    <p:sldId id="798" r:id="rId41"/>
    <p:sldId id="861" r:id="rId42"/>
    <p:sldId id="799" r:id="rId43"/>
    <p:sldId id="803" r:id="rId44"/>
    <p:sldId id="804" r:id="rId45"/>
    <p:sldId id="800" r:id="rId46"/>
    <p:sldId id="801" r:id="rId47"/>
    <p:sldId id="802" r:id="rId48"/>
    <p:sldId id="805" r:id="rId49"/>
    <p:sldId id="806" r:id="rId50"/>
    <p:sldId id="862" r:id="rId51"/>
    <p:sldId id="863" r:id="rId52"/>
    <p:sldId id="810" r:id="rId53"/>
    <p:sldId id="809" r:id="rId54"/>
    <p:sldId id="814" r:id="rId55"/>
    <p:sldId id="811" r:id="rId56"/>
    <p:sldId id="812" r:id="rId57"/>
    <p:sldId id="864" r:id="rId58"/>
    <p:sldId id="815" r:id="rId59"/>
    <p:sldId id="853" r:id="rId60"/>
    <p:sldId id="816" r:id="rId61"/>
    <p:sldId id="818" r:id="rId62"/>
    <p:sldId id="819" r:id="rId63"/>
    <p:sldId id="820" r:id="rId64"/>
    <p:sldId id="822" r:id="rId65"/>
    <p:sldId id="832" r:id="rId66"/>
    <p:sldId id="866" r:id="rId67"/>
    <p:sldId id="867" r:id="rId68"/>
    <p:sldId id="835" r:id="rId69"/>
    <p:sldId id="865" r:id="rId70"/>
    <p:sldId id="838" r:id="rId71"/>
    <p:sldId id="839" r:id="rId72"/>
    <p:sldId id="825" r:id="rId73"/>
    <p:sldId id="840" r:id="rId74"/>
    <p:sldId id="826" r:id="rId75"/>
    <p:sldId id="842" r:id="rId76"/>
    <p:sldId id="827" r:id="rId77"/>
    <p:sldId id="830" r:id="rId78"/>
    <p:sldId id="845" r:id="rId79"/>
    <p:sldId id="831" r:id="rId80"/>
    <p:sldId id="846" r:id="rId81"/>
    <p:sldId id="847" r:id="rId82"/>
    <p:sldId id="848" r:id="rId83"/>
    <p:sldId id="326" r:id="rId8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13548C"/>
    <a:srgbClr val="FF9900"/>
    <a:srgbClr val="FFFF66"/>
    <a:srgbClr val="FF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87097" autoAdjust="0"/>
  </p:normalViewPr>
  <p:slideViewPr>
    <p:cSldViewPr>
      <p:cViewPr varScale="1">
        <p:scale>
          <a:sx n="79" d="100"/>
          <a:sy n="79" d="100"/>
        </p:scale>
        <p:origin x="1112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81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页眉占位符 11980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buFont typeface="Arial" panose="020B060402020209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9811" name="日期占位符 119810"/>
          <p:cNvSpPr>
            <a:spLocks noGrp="1"/>
          </p:cNvSpPr>
          <p:nvPr>
            <p:ph type="dt" sz="quarter" idx="1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 eaLnBrk="1" hangingPunct="1">
              <a:buFont typeface="Arial" panose="020B060402020209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9812" name="页脚占位符 119811"/>
          <p:cNvSpPr>
            <a:spLocks noGrp="1"/>
          </p:cNvSpPr>
          <p:nvPr>
            <p:ph type="ftr" sz="quarter" idx="2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eaLnBrk="1" hangingPunct="1">
              <a:buFont typeface="Arial" panose="020B060402020209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9813" name="灯片编号占位符 119812"/>
          <p:cNvSpPr>
            <a:spLocks noGrp="1"/>
          </p:cNvSpPr>
          <p:nvPr>
            <p:ph type="sldNum" sz="quarter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 eaLnBrk="1" hangingPunct="1">
              <a:buFont typeface="Arial" panose="020B0604020202090204" pitchFamily="34" charset="0"/>
              <a:buNone/>
              <a:defRPr sz="1200" noProof="1"/>
            </a:lvl1pPr>
          </a:lstStyle>
          <a:p>
            <a:pPr>
              <a:defRPr/>
            </a:pPr>
            <a:fld id="{9285430E-5442-4B80-AA2D-787E984666DA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页眉占位符 1638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buFont typeface="Arial" panose="020B060402020209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387" name="日期占位符 16386"/>
          <p:cNvSpPr>
            <a:spLocks noGrp="1"/>
          </p:cNvSpPr>
          <p:nvPr>
            <p:ph type="dt" idx="1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 eaLnBrk="1" hangingPunct="1">
              <a:buFont typeface="Arial" panose="020B060402020209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0" name="幻灯片图像占位符 16387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文本占位符 16388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6390" name="页脚占位符 1638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eaLnBrk="1" hangingPunct="1">
              <a:buFont typeface="Arial" panose="020B060402020209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391" name="灯片编号占位符 16390"/>
          <p:cNvSpPr>
            <a:spLocks noGrp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 eaLnBrk="1" hangingPunct="1">
              <a:buFont typeface="Arial" panose="020B0604020202090204" pitchFamily="34" charset="0"/>
              <a:buNone/>
              <a:defRPr sz="1200" noProof="1"/>
            </a:lvl1pPr>
          </a:lstStyle>
          <a:p>
            <a:pPr>
              <a:defRPr/>
            </a:pPr>
            <a:fld id="{B4940ABF-3544-4BC0-B750-9B9F956CAB13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</a:defRPr>
    </a:lvl1pPr>
    <a:lvl2pPr marL="457200" lvl="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</a:defRPr>
    </a:lvl2pPr>
    <a:lvl3pPr marL="914400" lvl="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</a:defRPr>
    </a:lvl3pPr>
    <a:lvl4pPr marL="1371600" lvl="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</a:defRPr>
    </a:lvl4pPr>
    <a:lvl5pPr marL="1828800" lvl="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940ABF-3544-4BC0-B750-9B9F956CAB1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291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91136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270000" y="728663"/>
            <a:ext cx="4778375" cy="3584575"/>
          </a:xfrm>
          <a:solidFill>
            <a:srgbClr val="FFFFFF"/>
          </a:solidFill>
        </p:spPr>
      </p:sp>
      <p:sp>
        <p:nvSpPr>
          <p:cNvPr id="11267" name="文本占位符 911362"/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一般而言，可以用调整平均数（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trimmed mean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）消除异常波动，在数据集中删除一定比例的极大值和极小值，比如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5%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，然后重新计算平均数。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平均数它既然不靠谱，我们便请出中位数。将所有数据按升序排列后，位于中间的数值即中位数。当数据集是奇数，中位数是中间的数值，当数据集是偶数，中位数是中间两个数的平均值。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91136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270000" y="728663"/>
            <a:ext cx="4778375" cy="3584575"/>
          </a:xfrm>
          <a:solidFill>
            <a:srgbClr val="FFFFFF"/>
          </a:solidFill>
        </p:spPr>
      </p:sp>
      <p:sp>
        <p:nvSpPr>
          <p:cNvPr id="11267" name="文本占位符 911362"/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91136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270000" y="728663"/>
            <a:ext cx="4778375" cy="3584575"/>
          </a:xfrm>
          <a:solidFill>
            <a:srgbClr val="FFFFFF"/>
          </a:solidFill>
        </p:spPr>
      </p:sp>
      <p:sp>
        <p:nvSpPr>
          <p:cNvPr id="11267" name="文本占位符 911362"/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91136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270000" y="728663"/>
            <a:ext cx="4778375" cy="3584575"/>
          </a:xfrm>
          <a:solidFill>
            <a:srgbClr val="FFFFFF"/>
          </a:solidFill>
        </p:spPr>
      </p:sp>
      <p:sp>
        <p:nvSpPr>
          <p:cNvPr id="11267" name="文本占位符 911362"/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91136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270000" y="728663"/>
            <a:ext cx="4778375" cy="3584575"/>
          </a:xfrm>
          <a:solidFill>
            <a:srgbClr val="FFFFFF"/>
          </a:solidFill>
        </p:spPr>
      </p:sp>
      <p:sp>
        <p:nvSpPr>
          <p:cNvPr id="11267" name="文本占位符 911362"/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91136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270000" y="728663"/>
            <a:ext cx="4778375" cy="3584575"/>
          </a:xfrm>
          <a:solidFill>
            <a:srgbClr val="FFFFFF"/>
          </a:solidFill>
        </p:spPr>
      </p:sp>
      <p:sp>
        <p:nvSpPr>
          <p:cNvPr id="11267" name="文本占位符 911362"/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91136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270000" y="728663"/>
            <a:ext cx="4778375" cy="3584575"/>
          </a:xfrm>
          <a:solidFill>
            <a:srgbClr val="FFFFFF"/>
          </a:solidFill>
        </p:spPr>
      </p:sp>
      <p:sp>
        <p:nvSpPr>
          <p:cNvPr id="11267" name="文本占位符 911362"/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91136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270000" y="728663"/>
            <a:ext cx="4778375" cy="3584575"/>
          </a:xfrm>
          <a:solidFill>
            <a:srgbClr val="FFFFFF"/>
          </a:solidFill>
        </p:spPr>
      </p:sp>
      <p:sp>
        <p:nvSpPr>
          <p:cNvPr id="11267" name="文本占位符 911362"/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6178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91136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270000" y="728663"/>
            <a:ext cx="4778375" cy="3584575"/>
          </a:xfrm>
          <a:solidFill>
            <a:srgbClr val="FFFFFF"/>
          </a:solidFill>
        </p:spPr>
      </p:sp>
      <p:sp>
        <p:nvSpPr>
          <p:cNvPr id="11267" name="文本占位符 911362"/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6766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91136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270000" y="728663"/>
            <a:ext cx="4778375" cy="3584575"/>
          </a:xfrm>
          <a:solidFill>
            <a:srgbClr val="FFFFFF"/>
          </a:solidFill>
        </p:spPr>
      </p:sp>
      <p:sp>
        <p:nvSpPr>
          <p:cNvPr id="11267" name="文本占位符 911362"/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291" name="备注占位符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ID has no limit but age has a maximum and minimum value</a:t>
            </a:r>
          </a:p>
        </p:txBody>
      </p:sp>
      <p:sp>
        <p:nvSpPr>
          <p:cNvPr id="122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8E7819DC-7DC2-498A-9102-DF6E2B458D9C}" type="slidenum">
              <a:rPr altLang="en-US" sz="1200" smtClean="0"/>
              <a:t>10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91136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270000" y="728663"/>
            <a:ext cx="4778375" cy="3584575"/>
          </a:xfrm>
          <a:solidFill>
            <a:srgbClr val="FFFFFF"/>
          </a:solidFill>
        </p:spPr>
      </p:sp>
      <p:sp>
        <p:nvSpPr>
          <p:cNvPr id="11267" name="文本占位符 911362"/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91136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270000" y="728663"/>
            <a:ext cx="4778375" cy="3584575"/>
          </a:xfrm>
          <a:solidFill>
            <a:srgbClr val="FFFFFF"/>
          </a:solidFill>
        </p:spPr>
      </p:sp>
      <p:sp>
        <p:nvSpPr>
          <p:cNvPr id="11267" name="文本占位符 911362"/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91136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270000" y="728663"/>
            <a:ext cx="4778375" cy="3584575"/>
          </a:xfrm>
          <a:solidFill>
            <a:srgbClr val="FFFFFF"/>
          </a:solidFill>
        </p:spPr>
      </p:sp>
      <p:sp>
        <p:nvSpPr>
          <p:cNvPr id="11267" name="文本占位符 911362"/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91136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270000" y="728663"/>
            <a:ext cx="4778375" cy="3584575"/>
          </a:xfrm>
          <a:solidFill>
            <a:srgbClr val="FFFFFF"/>
          </a:solidFill>
        </p:spPr>
      </p:sp>
      <p:sp>
        <p:nvSpPr>
          <p:cNvPr id="11267" name="文本占位符 911362"/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91136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270000" y="728663"/>
            <a:ext cx="4778375" cy="3584575"/>
          </a:xfrm>
          <a:solidFill>
            <a:srgbClr val="FFFFFF"/>
          </a:solidFill>
        </p:spPr>
      </p:sp>
      <p:sp>
        <p:nvSpPr>
          <p:cNvPr id="11267" name="文本占位符 911362"/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45558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91136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270000" y="728663"/>
            <a:ext cx="4778375" cy="3584575"/>
          </a:xfrm>
          <a:solidFill>
            <a:srgbClr val="FFFFFF"/>
          </a:solidFill>
        </p:spPr>
      </p:sp>
      <p:sp>
        <p:nvSpPr>
          <p:cNvPr id="11267" name="文本占位符 911362"/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91136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270000" y="728663"/>
            <a:ext cx="4778375" cy="3584575"/>
          </a:xfrm>
          <a:solidFill>
            <a:srgbClr val="FFFFFF"/>
          </a:solidFill>
        </p:spPr>
      </p:sp>
      <p:sp>
        <p:nvSpPr>
          <p:cNvPr id="11267" name="文本占位符 911362"/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71525" indent="-297180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8745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6243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13868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958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30530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5102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9674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96C1472D-DF53-466A-B160-1F72A6CF8C48}" type="slidenum">
              <a:rPr kumimoji="0" lang="en-US" altLang="zh-CN">
                <a:latin typeface="Times New Roman" panose="02020503050405090304" pitchFamily="18" charset="0"/>
              </a:rPr>
              <a:t>63</a:t>
            </a:fld>
            <a:endParaRPr kumimoji="0" lang="en-US" altLang="zh-CN">
              <a:latin typeface="Times New Roman" panose="0202050305040509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2513" y="684213"/>
            <a:ext cx="4572000" cy="3429000"/>
          </a:xfrm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71525" indent="-297180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8745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6243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13868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958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30530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5102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9674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3970D53F-91F8-482E-B3EA-61680D95FDCC}" type="slidenum">
              <a:rPr kumimoji="0" lang="en-US" altLang="zh-CN">
                <a:latin typeface="Times New Roman" panose="02020503050405090304" pitchFamily="18" charset="0"/>
              </a:rPr>
              <a:t>64</a:t>
            </a:fld>
            <a:endParaRPr kumimoji="0" lang="en-US" altLang="zh-CN">
              <a:latin typeface="Times New Roman" panose="02020503050405090304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2513" y="684213"/>
            <a:ext cx="4572000" cy="3429000"/>
          </a:xfrm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/>
            <a:r>
              <a:rPr lang="zh-CN" altLang="en-US"/>
              <a:t>红色、黄色、绿色、粉红色</a:t>
            </a:r>
            <a:endParaRPr lang="en-US" altLang="zh-CN"/>
          </a:p>
          <a:p>
            <a:endParaRPr lang="en-US" altLang="zh-CN"/>
          </a:p>
          <a:p>
            <a:endParaRPr lang="zh-CN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71525" indent="-297180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8745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6243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13868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958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30530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5102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9674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353C9FBD-7AC1-4CA7-AE86-BF18B4BA9CB4}" type="slidenum">
              <a:rPr kumimoji="0" lang="en-US" altLang="zh-CN">
                <a:latin typeface="Times New Roman" panose="02020503050405090304" pitchFamily="18" charset="0"/>
              </a:rPr>
              <a:t>65</a:t>
            </a:fld>
            <a:endParaRPr kumimoji="0" lang="en-US" altLang="zh-CN">
              <a:latin typeface="Times New Roman" panose="02020503050405090304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2513" y="684213"/>
            <a:ext cx="4572000" cy="3429000"/>
          </a:xfrm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91136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270000" y="728663"/>
            <a:ext cx="4778375" cy="3584575"/>
          </a:xfrm>
          <a:solidFill>
            <a:srgbClr val="FFFFFF"/>
          </a:solidFill>
        </p:spPr>
      </p:sp>
      <p:sp>
        <p:nvSpPr>
          <p:cNvPr id="11267" name="文本占位符 911362"/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一般而言，可以用调整平均数（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trimmed mean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）消除异常波动，在数据集中删除一定比例的极大值和极小值，比如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5%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，然后重新计算平均数。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平均数它既然不靠谱，我们便请出中位数。将所有数据按升序排列后，位于中间的数值即中位数。当数据集是奇数，中位数是中间的数值，当数据集是偶数，中位数是中间两个数的平均值。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71525" indent="-297180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8745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6243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13868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958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30530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5102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9674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3051022D-B10C-430B-A524-192FD0ACE7B7}" type="slidenum">
              <a:rPr kumimoji="0" lang="en-US" altLang="zh-CN">
                <a:latin typeface="Times New Roman" panose="02020503050405090304" pitchFamily="18" charset="0"/>
              </a:rPr>
              <a:t>66</a:t>
            </a:fld>
            <a:endParaRPr kumimoji="0" lang="en-US" altLang="zh-CN">
              <a:latin typeface="Times New Roman" panose="02020503050405090304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2513" y="684213"/>
            <a:ext cx="4572000" cy="3429000"/>
          </a:xfrm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15096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71525" indent="-297180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8745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6243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13868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958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30530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5102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9674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3051022D-B10C-430B-A524-192FD0ACE7B7}" type="slidenum">
              <a:rPr kumimoji="0" lang="en-US" altLang="zh-CN">
                <a:latin typeface="Times New Roman" panose="02020503050405090304" pitchFamily="18" charset="0"/>
              </a:rPr>
              <a:t>67</a:t>
            </a:fld>
            <a:endParaRPr kumimoji="0" lang="en-US" altLang="zh-CN">
              <a:latin typeface="Times New Roman" panose="02020503050405090304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2513" y="684213"/>
            <a:ext cx="4572000" cy="3429000"/>
          </a:xfrm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942561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71525" indent="-297180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8745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6243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13868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958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30530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5102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9674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3051022D-B10C-430B-A524-192FD0ACE7B7}" type="slidenum">
              <a:rPr kumimoji="0" lang="en-US" altLang="zh-CN">
                <a:latin typeface="Times New Roman" panose="02020503050405090304" pitchFamily="18" charset="0"/>
              </a:rPr>
              <a:t>68</a:t>
            </a:fld>
            <a:endParaRPr kumimoji="0" lang="en-US" altLang="zh-CN">
              <a:latin typeface="Times New Roman" panose="02020503050405090304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2513" y="684213"/>
            <a:ext cx="4572000" cy="3429000"/>
          </a:xfrm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71525" indent="-297180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8745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6243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13868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958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30530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5102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9674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3051022D-B10C-430B-A524-192FD0ACE7B7}" type="slidenum">
              <a:rPr kumimoji="0" lang="en-US" altLang="zh-CN">
                <a:latin typeface="Times New Roman" panose="02020503050405090304" pitchFamily="18" charset="0"/>
              </a:rPr>
              <a:t>69</a:t>
            </a:fld>
            <a:endParaRPr kumimoji="0" lang="en-US" altLang="zh-CN">
              <a:latin typeface="Times New Roman" panose="02020503050405090304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2513" y="684213"/>
            <a:ext cx="4572000" cy="3429000"/>
          </a:xfrm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97917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71525" indent="-297180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8745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6243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13868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958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30530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5102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9674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353C9FBD-7AC1-4CA7-AE86-BF18B4BA9CB4}" type="slidenum">
              <a:rPr kumimoji="0" lang="en-US" altLang="zh-CN">
                <a:latin typeface="Times New Roman" panose="02020503050405090304" pitchFamily="18" charset="0"/>
              </a:rPr>
              <a:t>71</a:t>
            </a:fld>
            <a:endParaRPr kumimoji="0" lang="en-US" altLang="zh-CN">
              <a:latin typeface="Times New Roman" panose="02020503050405090304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2513" y="684213"/>
            <a:ext cx="4572000" cy="3429000"/>
          </a:xfrm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71525" indent="-297180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8745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6243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13868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958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30530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5102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9674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47448339-D459-4344-9C6C-8D64BA96E6FB}" type="slidenum">
              <a:rPr kumimoji="0" lang="en-US" altLang="zh-CN">
                <a:latin typeface="Times New Roman" panose="02020503050405090304" pitchFamily="18" charset="0"/>
              </a:rPr>
              <a:t>74</a:t>
            </a:fld>
            <a:endParaRPr kumimoji="0" lang="en-US" altLang="zh-CN">
              <a:latin typeface="Times New Roman" panose="02020503050405090304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2513" y="684213"/>
            <a:ext cx="4572000" cy="3429000"/>
          </a:xfrm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/>
            <a:r>
              <a:rPr lang="en-US" altLang="zh-CN"/>
              <a:t>Can take 2 or more states, e.g., red, yellow, blue, green (generalization of a binary attribute)</a:t>
            </a:r>
          </a:p>
          <a:p>
            <a:endParaRPr lang="zh-CN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71525" indent="-297180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8745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6243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13868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958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30530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5102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9674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86A7492A-4A0F-454E-B682-BA069BEC8FCD}" type="slidenum">
              <a:rPr kumimoji="0" lang="en-US" altLang="zh-CN">
                <a:latin typeface="Times New Roman" panose="02020503050405090304" pitchFamily="18" charset="0"/>
              </a:rPr>
              <a:t>76</a:t>
            </a:fld>
            <a:endParaRPr kumimoji="0" lang="en-US" altLang="zh-CN">
              <a:latin typeface="Times New Roman" panose="02020503050405090304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73613" cy="3579813"/>
          </a:xfrm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4554538"/>
            <a:ext cx="5356225" cy="4310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71525" indent="-297180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8745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6243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13868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958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30530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5102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9674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E006E0C6-D8B7-4150-9D64-0A5FBD8C81F0}" type="slidenum">
              <a:rPr kumimoji="0" lang="en-US" altLang="zh-CN">
                <a:latin typeface="Times New Roman" panose="02020503050405090304" pitchFamily="18" charset="0"/>
              </a:rPr>
              <a:t>77</a:t>
            </a:fld>
            <a:endParaRPr kumimoji="0" lang="en-US" altLang="zh-CN">
              <a:latin typeface="Times New Roman" panose="02020503050405090304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2513" y="684213"/>
            <a:ext cx="4572000" cy="3429000"/>
          </a:xfrm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/>
            <a:r>
              <a:rPr lang="en-US" altLang="zh-CN"/>
              <a:t>Can take 2 or more states, e.g., red, yellow, blue, green (generalization of a binary attribute)</a:t>
            </a:r>
          </a:p>
          <a:p>
            <a:endParaRPr lang="zh-CN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71525" indent="-297180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8745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6243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138680" indent="-236855" algn="l" defTabSz="9683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958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30530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5102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967480" indent="-236855" defTabSz="9683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2C5D8B6F-9498-4449-AE47-D38DB72FA2D2}" type="slidenum">
              <a:rPr kumimoji="0" lang="en-US" altLang="zh-CN">
                <a:latin typeface="Times New Roman" panose="02020503050405090304" pitchFamily="18" charset="0"/>
              </a:rPr>
              <a:t>79</a:t>
            </a:fld>
            <a:endParaRPr kumimoji="0" lang="en-US" altLang="zh-CN">
              <a:latin typeface="Times New Roman" panose="02020503050405090304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2513" y="684213"/>
            <a:ext cx="4572000" cy="3429000"/>
          </a:xfrm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>
              <a:buFontTx/>
              <a:buNone/>
            </a:pPr>
            <a:fld id="{3A87C290-ED99-472D-A28A-31FACA06F573}" type="slidenum">
              <a:rPr lang="en-US" altLang="zh-CN">
                <a:solidFill>
                  <a:srgbClr val="000000"/>
                </a:solidFill>
                <a:latin typeface="文泉驿微米黑"/>
              </a:rPr>
              <a:t>80</a:t>
            </a:fld>
            <a:endParaRPr lang="en-US" altLang="zh-CN">
              <a:solidFill>
                <a:srgbClr val="000000"/>
              </a:solidFill>
              <a:latin typeface="文泉驿微米黑"/>
            </a:endParaRPr>
          </a:p>
        </p:txBody>
      </p:sp>
      <p:sp>
        <p:nvSpPr>
          <p:cNvPr id="35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91136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270000" y="728663"/>
            <a:ext cx="4778375" cy="3584575"/>
          </a:xfrm>
          <a:solidFill>
            <a:srgbClr val="FFFFFF"/>
          </a:solidFill>
        </p:spPr>
      </p:sp>
      <p:sp>
        <p:nvSpPr>
          <p:cNvPr id="11267" name="文本占位符 911362"/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一般而言，可以用调整平均数（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trimmed mean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）消除异常波动，在数据集中删除一定比例的极大值和极小值，比如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5%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，然后重新计算平均数。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平均数它既然不靠谱，我们便请出中位数。将所有数据按升序排列后，位于中间的数值即中位数。当数据集是奇数，中位数是中间的数值，当数据集是偶数，中位数是中间两个数的平均值。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>
              <a:buFontTx/>
              <a:buNone/>
            </a:pPr>
            <a:fld id="{C6A6ED90-FAC5-4A67-82E1-713D37205B87}" type="slidenum">
              <a:rPr lang="en-US" altLang="zh-CN">
                <a:solidFill>
                  <a:srgbClr val="000000"/>
                </a:solidFill>
                <a:latin typeface="文泉驿微米黑"/>
              </a:rPr>
              <a:t>81</a:t>
            </a:fld>
            <a:endParaRPr lang="en-US" altLang="zh-CN">
              <a:solidFill>
                <a:srgbClr val="000000"/>
              </a:solidFill>
              <a:latin typeface="文泉驿微米黑"/>
            </a:endParaRPr>
          </a:p>
        </p:txBody>
      </p:sp>
      <p:sp>
        <p:nvSpPr>
          <p:cNvPr id="378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2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>
              <a:buFontTx/>
              <a:buNone/>
            </a:pPr>
            <a:fld id="{C2C0D729-48CB-4DE9-8240-601AC28917ED}" type="slidenum">
              <a:rPr lang="en-US" altLang="zh-CN">
                <a:solidFill>
                  <a:srgbClr val="000000"/>
                </a:solidFill>
                <a:latin typeface="文泉驿微米黑"/>
              </a:rPr>
              <a:t>82</a:t>
            </a:fld>
            <a:endParaRPr lang="en-US" altLang="zh-CN">
              <a:solidFill>
                <a:srgbClr val="000000"/>
              </a:solidFill>
              <a:latin typeface="文泉驿微米黑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91136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270000" y="728663"/>
            <a:ext cx="4778375" cy="3584575"/>
          </a:xfrm>
          <a:solidFill>
            <a:srgbClr val="FFFFFF"/>
          </a:solidFill>
        </p:spPr>
      </p:sp>
      <p:sp>
        <p:nvSpPr>
          <p:cNvPr id="11267" name="文本占位符 911362"/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一般而言，可以用调整平均数（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trimmed mean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）消除异常波动，在数据集中删除一定比例的极大值和极小值，比如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5%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，然后重新计算平均数。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平均数它既然不靠谱，我们便请出中位数。将所有数据按升序排列后，位于中间的数值即中位数。当数据集是奇数，中位数是中间的数值，当数据集是偶数，中位数是中间两个数的平均值。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00007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91136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270000" y="728663"/>
            <a:ext cx="4778375" cy="3584575"/>
          </a:xfrm>
          <a:solidFill>
            <a:srgbClr val="FFFFFF"/>
          </a:solidFill>
        </p:spPr>
      </p:sp>
      <p:sp>
        <p:nvSpPr>
          <p:cNvPr id="11267" name="文本占位符 911362"/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一般而言，可以用调整平均数（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trimmed mean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）消除异常波动，在数据集中删除一定比例的极大值和极小值，比如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5%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，然后重新计算平均数。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平均数它既然不靠谱，我们便请出中位数。将所有数据按升序排列后，位于中间的数值即中位数。当数据集是奇数，中位数是中间的数值，当数据集是偶数，中位数是中间两个数的平均值。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4241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当然不。作为商品，我们更喜欢销量稳定的。方差是一种可以衡量数据「稳定性」的度量，更通俗的解释是衡量数据的变异性，从图形上说，也叫离散程度。</a:t>
            </a:r>
            <a:endParaRPr lang="en-US" altLang="zh-CN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Times New Roman" panose="02020503050405090304" pitchFamily="18" charset="0"/>
              <a:ea typeface="宋体" panose="02010600030101010101" pitchFamily="2" charset="-122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方差越大，说明数据集的离散程度越大，商品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的销量波动明显比商品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稳定。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DE761E-D237-4FC5-83D5-F9511D270A5A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91136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270000" y="728663"/>
            <a:ext cx="4778375" cy="3584575"/>
          </a:xfrm>
          <a:solidFill>
            <a:srgbClr val="FFFFFF"/>
          </a:solidFill>
        </p:spPr>
      </p:sp>
      <p:sp>
        <p:nvSpPr>
          <p:cNvPr id="11267" name="文本占位符 911362"/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一般而言，可以用调整平均数（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trimmed mean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）消除异常波动，在数据集中删除一定比例的极大值和极小值，比如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5%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，然后重新计算平均数。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平均数它既然不靠谱，我们便请出中位数。将所有数据按升序排列后，位于中间的数值即中位数。当数据集是奇数，中位数是中间的数值，当数据集是偶数，中位数是中间两个数的平均值。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85419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91136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270000" y="728663"/>
            <a:ext cx="4778375" cy="3584575"/>
          </a:xfrm>
          <a:solidFill>
            <a:srgbClr val="FFFFFF"/>
          </a:solidFill>
        </p:spPr>
      </p:sp>
      <p:sp>
        <p:nvSpPr>
          <p:cNvPr id="11267" name="文本占位符 911362"/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一般而言，可以用调整平均数（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trimmed mean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）消除异常波动，在数据集中删除一定比例的极大值和极小值，比如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5%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，然后重新计算平均数。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平均数它既然不靠谱，我们便请出中位数。将所有数据按升序排列后，位于中间的数值即中位数。当数据集是奇数，中位数是中间的数值，当数据集是偶数，中位数是中间两个数的平均值。</a:t>
            </a:r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575498-5B68-4A76-96EE-4323497992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4038600"/>
          </a:xfrm>
          <a:prstGeom prst="rect">
            <a:avLst/>
          </a:prstGeom>
        </p:spPr>
      </p:pic>
      <p:sp>
        <p:nvSpPr>
          <p:cNvPr id="4" name="矩形 4">
            <a:extLst>
              <a:ext uri="{FF2B5EF4-FFF2-40B4-BE49-F238E27FC236}">
                <a16:creationId xmlns:a16="http://schemas.microsoft.com/office/drawing/2014/main" id="{924BD621-5C8E-46C9-B00B-820B3C5F4330}"/>
              </a:ext>
            </a:extLst>
          </p:cNvPr>
          <p:cNvSpPr/>
          <p:nvPr userDrawn="1"/>
        </p:nvSpPr>
        <p:spPr>
          <a:xfrm flipH="1">
            <a:off x="0" y="3329513"/>
            <a:ext cx="9144000" cy="2025594"/>
          </a:xfrm>
          <a:custGeom>
            <a:avLst/>
            <a:gdLst>
              <a:gd name="connsiteX0" fmla="*/ 0 w 9144010"/>
              <a:gd name="connsiteY0" fmla="*/ 0 h 2964150"/>
              <a:gd name="connsiteX1" fmla="*/ 9144010 w 9144010"/>
              <a:gd name="connsiteY1" fmla="*/ 0 h 2964150"/>
              <a:gd name="connsiteX2" fmla="*/ 9144010 w 9144010"/>
              <a:gd name="connsiteY2" fmla="*/ 2964150 h 2964150"/>
              <a:gd name="connsiteX3" fmla="*/ 0 w 9144010"/>
              <a:gd name="connsiteY3" fmla="*/ 2964150 h 2964150"/>
              <a:gd name="connsiteX4" fmla="*/ 0 w 9144010"/>
              <a:gd name="connsiteY4" fmla="*/ 0 h 2964150"/>
              <a:gd name="connsiteX0-1" fmla="*/ 0 w 9144010"/>
              <a:gd name="connsiteY0-2" fmla="*/ 0 h 2964150"/>
              <a:gd name="connsiteX1-3" fmla="*/ 9144010 w 9144010"/>
              <a:gd name="connsiteY1-4" fmla="*/ 0 h 2964150"/>
              <a:gd name="connsiteX2-5" fmla="*/ 9144010 w 9144010"/>
              <a:gd name="connsiteY2-6" fmla="*/ 2964150 h 2964150"/>
              <a:gd name="connsiteX3-7" fmla="*/ 0 w 9144010"/>
              <a:gd name="connsiteY3-8" fmla="*/ 2964150 h 2964150"/>
              <a:gd name="connsiteX4-9" fmla="*/ 0 w 9144010"/>
              <a:gd name="connsiteY4-10" fmla="*/ 0 h 2964150"/>
              <a:gd name="connsiteX0-11" fmla="*/ 0 w 9144010"/>
              <a:gd name="connsiteY0-12" fmla="*/ 0 h 2964150"/>
              <a:gd name="connsiteX1-13" fmla="*/ 9144010 w 9144010"/>
              <a:gd name="connsiteY1-14" fmla="*/ 0 h 2964150"/>
              <a:gd name="connsiteX2-15" fmla="*/ 9144010 w 9144010"/>
              <a:gd name="connsiteY2-16" fmla="*/ 2964150 h 2964150"/>
              <a:gd name="connsiteX3-17" fmla="*/ 0 w 9144010"/>
              <a:gd name="connsiteY3-18" fmla="*/ 2964150 h 2964150"/>
              <a:gd name="connsiteX4-19" fmla="*/ 0 w 9144010"/>
              <a:gd name="connsiteY4-20" fmla="*/ 0 h 2964150"/>
              <a:gd name="connsiteX0-21" fmla="*/ 0 w 9144010"/>
              <a:gd name="connsiteY0-22" fmla="*/ 0 h 2964150"/>
              <a:gd name="connsiteX1-23" fmla="*/ 9144010 w 9144010"/>
              <a:gd name="connsiteY1-24" fmla="*/ 0 h 2964150"/>
              <a:gd name="connsiteX2-25" fmla="*/ 9144010 w 9144010"/>
              <a:gd name="connsiteY2-26" fmla="*/ 2964150 h 2964150"/>
              <a:gd name="connsiteX3-27" fmla="*/ 0 w 9144010"/>
              <a:gd name="connsiteY3-28" fmla="*/ 2964150 h 2964150"/>
              <a:gd name="connsiteX4-29" fmla="*/ 0 w 9144010"/>
              <a:gd name="connsiteY4-30" fmla="*/ 0 h 2964150"/>
              <a:gd name="connsiteX0-31" fmla="*/ 0 w 9144010"/>
              <a:gd name="connsiteY0-32" fmla="*/ 0 h 2964150"/>
              <a:gd name="connsiteX1-33" fmla="*/ 9144010 w 9144010"/>
              <a:gd name="connsiteY1-34" fmla="*/ 0 h 2964150"/>
              <a:gd name="connsiteX2-35" fmla="*/ 9144010 w 9144010"/>
              <a:gd name="connsiteY2-36" fmla="*/ 2964150 h 2964150"/>
              <a:gd name="connsiteX3-37" fmla="*/ 0 w 9144010"/>
              <a:gd name="connsiteY3-38" fmla="*/ 2964150 h 2964150"/>
              <a:gd name="connsiteX4-39" fmla="*/ 0 w 9144010"/>
              <a:gd name="connsiteY4-40" fmla="*/ 0 h 2964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10" h="2964150">
                <a:moveTo>
                  <a:pt x="0" y="0"/>
                </a:moveTo>
                <a:cubicBezTo>
                  <a:pt x="2346039" y="216256"/>
                  <a:pt x="5809680" y="2235659"/>
                  <a:pt x="9144010" y="0"/>
                </a:cubicBezTo>
                <a:lnTo>
                  <a:pt x="9144010" y="2964150"/>
                </a:lnTo>
                <a:lnTo>
                  <a:pt x="0" y="29641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F4A0A4B-8327-4A2B-A10E-6DB97B6D05B1}"/>
              </a:ext>
            </a:extLst>
          </p:cNvPr>
          <p:cNvSpPr/>
          <p:nvPr userDrawn="1"/>
        </p:nvSpPr>
        <p:spPr>
          <a:xfrm flipH="1">
            <a:off x="0" y="3560897"/>
            <a:ext cx="9144000" cy="3297103"/>
          </a:xfrm>
          <a:custGeom>
            <a:avLst/>
            <a:gdLst>
              <a:gd name="connsiteX0" fmla="*/ 9144000 w 9144000"/>
              <a:gd name="connsiteY0" fmla="*/ 0 h 3297103"/>
              <a:gd name="connsiteX1" fmla="*/ 0 w 9144000"/>
              <a:gd name="connsiteY1" fmla="*/ 0 h 3297103"/>
              <a:gd name="connsiteX2" fmla="*/ 0 w 9144000"/>
              <a:gd name="connsiteY2" fmla="*/ 1855879 h 3297103"/>
              <a:gd name="connsiteX3" fmla="*/ 0 w 9144000"/>
              <a:gd name="connsiteY3" fmla="*/ 3297103 h 3297103"/>
              <a:gd name="connsiteX4" fmla="*/ 9144000 w 9144000"/>
              <a:gd name="connsiteY4" fmla="*/ 3297103 h 3297103"/>
              <a:gd name="connsiteX5" fmla="*/ 9144000 w 9144000"/>
              <a:gd name="connsiteY5" fmla="*/ 1855879 h 3297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3297103">
                <a:moveTo>
                  <a:pt x="9144000" y="0"/>
                </a:moveTo>
                <a:cubicBezTo>
                  <a:pt x="5994400" y="1526702"/>
                  <a:pt x="3048000" y="0"/>
                  <a:pt x="0" y="0"/>
                </a:cubicBezTo>
                <a:lnTo>
                  <a:pt x="0" y="1855879"/>
                </a:lnTo>
                <a:lnTo>
                  <a:pt x="0" y="3297103"/>
                </a:lnTo>
                <a:lnTo>
                  <a:pt x="9144000" y="3297103"/>
                </a:lnTo>
                <a:lnTo>
                  <a:pt x="9144000" y="1855879"/>
                </a:lnTo>
                <a:close/>
              </a:path>
            </a:pathLst>
          </a:custGeom>
          <a:solidFill>
            <a:srgbClr val="13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矩形 7">
            <a:extLst>
              <a:ext uri="{FF2B5EF4-FFF2-40B4-BE49-F238E27FC236}">
                <a16:creationId xmlns:a16="http://schemas.microsoft.com/office/drawing/2014/main" id="{BC161389-8B88-46BF-AA2F-246E019403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711028" y="5568412"/>
            <a:ext cx="37219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7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主讲人：丁兆云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1FDC179-14B0-4BD2-990A-C7C6C80AC28D}"/>
              </a:ext>
            </a:extLst>
          </p:cNvPr>
          <p:cNvCxnSpPr>
            <a:cxnSpLocks/>
          </p:cNvCxnSpPr>
          <p:nvPr userDrawn="1"/>
        </p:nvCxnSpPr>
        <p:spPr>
          <a:xfrm>
            <a:off x="1642717" y="5463114"/>
            <a:ext cx="5858567" cy="0"/>
          </a:xfrm>
          <a:prstGeom prst="line">
            <a:avLst/>
          </a:prstGeom>
          <a:ln>
            <a:solidFill>
              <a:srgbClr val="FFFFF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3E6369A-7D52-43ED-9952-4CF062B81771}"/>
              </a:ext>
            </a:extLst>
          </p:cNvPr>
          <p:cNvSpPr/>
          <p:nvPr userDrawn="1"/>
        </p:nvSpPr>
        <p:spPr>
          <a:xfrm>
            <a:off x="2263514" y="4651214"/>
            <a:ext cx="46169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ea"/>
              </a:rPr>
              <a:t>第二章   认识数据</a:t>
            </a:r>
            <a:endParaRPr kumimoji="1" lang="zh-CN" altLang="zh-CN" sz="40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A2347EF-6C6F-4291-8AD4-146DC49F034C}"/>
              </a:ext>
            </a:extLst>
          </p:cNvPr>
          <p:cNvGrpSpPr/>
          <p:nvPr userDrawn="1"/>
        </p:nvGrpSpPr>
        <p:grpSpPr>
          <a:xfrm>
            <a:off x="377337" y="6382297"/>
            <a:ext cx="8515143" cy="323165"/>
            <a:chOff x="305329" y="6382297"/>
            <a:chExt cx="8515143" cy="323165"/>
          </a:xfrm>
        </p:grpSpPr>
        <p:sp>
          <p:nvSpPr>
            <p:cNvPr id="11" name="矩形 7">
              <a:extLst>
                <a:ext uri="{FF2B5EF4-FFF2-40B4-BE49-F238E27FC236}">
                  <a16:creationId xmlns:a16="http://schemas.microsoft.com/office/drawing/2014/main" id="{F71F9F14-8D10-4307-8455-ABE4CC991DF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472" y="6382297"/>
              <a:ext cx="831600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dingzhaoyun1983@163.com        17607310865        https://github.com/zyding1983/datamining</a:t>
              </a: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C1EE3AE-6A9C-4868-9527-19EF7EB5B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29" y="6422528"/>
              <a:ext cx="242702" cy="242702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2B553A3-3229-4CF4-A7F1-BB831DB5EE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8512" y="6403941"/>
              <a:ext cx="279876" cy="27987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AEC7AD8-3298-4414-85DC-586BBE803B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9974" y="6435217"/>
              <a:ext cx="217324" cy="217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42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575498-5B68-4A76-96EE-4323497992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4038600"/>
          </a:xfrm>
          <a:prstGeom prst="rect">
            <a:avLst/>
          </a:prstGeom>
        </p:spPr>
      </p:pic>
      <p:sp>
        <p:nvSpPr>
          <p:cNvPr id="4" name="矩形 4">
            <a:extLst>
              <a:ext uri="{FF2B5EF4-FFF2-40B4-BE49-F238E27FC236}">
                <a16:creationId xmlns:a16="http://schemas.microsoft.com/office/drawing/2014/main" id="{924BD621-5C8E-46C9-B00B-820B3C5F4330}"/>
              </a:ext>
            </a:extLst>
          </p:cNvPr>
          <p:cNvSpPr/>
          <p:nvPr userDrawn="1"/>
        </p:nvSpPr>
        <p:spPr>
          <a:xfrm flipH="1">
            <a:off x="0" y="3329513"/>
            <a:ext cx="9144000" cy="2025594"/>
          </a:xfrm>
          <a:custGeom>
            <a:avLst/>
            <a:gdLst>
              <a:gd name="connsiteX0" fmla="*/ 0 w 9144010"/>
              <a:gd name="connsiteY0" fmla="*/ 0 h 2964150"/>
              <a:gd name="connsiteX1" fmla="*/ 9144010 w 9144010"/>
              <a:gd name="connsiteY1" fmla="*/ 0 h 2964150"/>
              <a:gd name="connsiteX2" fmla="*/ 9144010 w 9144010"/>
              <a:gd name="connsiteY2" fmla="*/ 2964150 h 2964150"/>
              <a:gd name="connsiteX3" fmla="*/ 0 w 9144010"/>
              <a:gd name="connsiteY3" fmla="*/ 2964150 h 2964150"/>
              <a:gd name="connsiteX4" fmla="*/ 0 w 9144010"/>
              <a:gd name="connsiteY4" fmla="*/ 0 h 2964150"/>
              <a:gd name="connsiteX0-1" fmla="*/ 0 w 9144010"/>
              <a:gd name="connsiteY0-2" fmla="*/ 0 h 2964150"/>
              <a:gd name="connsiteX1-3" fmla="*/ 9144010 w 9144010"/>
              <a:gd name="connsiteY1-4" fmla="*/ 0 h 2964150"/>
              <a:gd name="connsiteX2-5" fmla="*/ 9144010 w 9144010"/>
              <a:gd name="connsiteY2-6" fmla="*/ 2964150 h 2964150"/>
              <a:gd name="connsiteX3-7" fmla="*/ 0 w 9144010"/>
              <a:gd name="connsiteY3-8" fmla="*/ 2964150 h 2964150"/>
              <a:gd name="connsiteX4-9" fmla="*/ 0 w 9144010"/>
              <a:gd name="connsiteY4-10" fmla="*/ 0 h 2964150"/>
              <a:gd name="connsiteX0-11" fmla="*/ 0 w 9144010"/>
              <a:gd name="connsiteY0-12" fmla="*/ 0 h 2964150"/>
              <a:gd name="connsiteX1-13" fmla="*/ 9144010 w 9144010"/>
              <a:gd name="connsiteY1-14" fmla="*/ 0 h 2964150"/>
              <a:gd name="connsiteX2-15" fmla="*/ 9144010 w 9144010"/>
              <a:gd name="connsiteY2-16" fmla="*/ 2964150 h 2964150"/>
              <a:gd name="connsiteX3-17" fmla="*/ 0 w 9144010"/>
              <a:gd name="connsiteY3-18" fmla="*/ 2964150 h 2964150"/>
              <a:gd name="connsiteX4-19" fmla="*/ 0 w 9144010"/>
              <a:gd name="connsiteY4-20" fmla="*/ 0 h 2964150"/>
              <a:gd name="connsiteX0-21" fmla="*/ 0 w 9144010"/>
              <a:gd name="connsiteY0-22" fmla="*/ 0 h 2964150"/>
              <a:gd name="connsiteX1-23" fmla="*/ 9144010 w 9144010"/>
              <a:gd name="connsiteY1-24" fmla="*/ 0 h 2964150"/>
              <a:gd name="connsiteX2-25" fmla="*/ 9144010 w 9144010"/>
              <a:gd name="connsiteY2-26" fmla="*/ 2964150 h 2964150"/>
              <a:gd name="connsiteX3-27" fmla="*/ 0 w 9144010"/>
              <a:gd name="connsiteY3-28" fmla="*/ 2964150 h 2964150"/>
              <a:gd name="connsiteX4-29" fmla="*/ 0 w 9144010"/>
              <a:gd name="connsiteY4-30" fmla="*/ 0 h 2964150"/>
              <a:gd name="connsiteX0-31" fmla="*/ 0 w 9144010"/>
              <a:gd name="connsiteY0-32" fmla="*/ 0 h 2964150"/>
              <a:gd name="connsiteX1-33" fmla="*/ 9144010 w 9144010"/>
              <a:gd name="connsiteY1-34" fmla="*/ 0 h 2964150"/>
              <a:gd name="connsiteX2-35" fmla="*/ 9144010 w 9144010"/>
              <a:gd name="connsiteY2-36" fmla="*/ 2964150 h 2964150"/>
              <a:gd name="connsiteX3-37" fmla="*/ 0 w 9144010"/>
              <a:gd name="connsiteY3-38" fmla="*/ 2964150 h 2964150"/>
              <a:gd name="connsiteX4-39" fmla="*/ 0 w 9144010"/>
              <a:gd name="connsiteY4-40" fmla="*/ 0 h 2964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10" h="2964150">
                <a:moveTo>
                  <a:pt x="0" y="0"/>
                </a:moveTo>
                <a:cubicBezTo>
                  <a:pt x="2346039" y="216256"/>
                  <a:pt x="5809680" y="2235659"/>
                  <a:pt x="9144010" y="0"/>
                </a:cubicBezTo>
                <a:lnTo>
                  <a:pt x="9144010" y="2964150"/>
                </a:lnTo>
                <a:lnTo>
                  <a:pt x="0" y="29641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F4A0A4B-8327-4A2B-A10E-6DB97B6D05B1}"/>
              </a:ext>
            </a:extLst>
          </p:cNvPr>
          <p:cNvSpPr/>
          <p:nvPr userDrawn="1"/>
        </p:nvSpPr>
        <p:spPr>
          <a:xfrm flipH="1">
            <a:off x="0" y="3560897"/>
            <a:ext cx="9144000" cy="3297103"/>
          </a:xfrm>
          <a:custGeom>
            <a:avLst/>
            <a:gdLst>
              <a:gd name="connsiteX0" fmla="*/ 9144000 w 9144000"/>
              <a:gd name="connsiteY0" fmla="*/ 0 h 3297103"/>
              <a:gd name="connsiteX1" fmla="*/ 0 w 9144000"/>
              <a:gd name="connsiteY1" fmla="*/ 0 h 3297103"/>
              <a:gd name="connsiteX2" fmla="*/ 0 w 9144000"/>
              <a:gd name="connsiteY2" fmla="*/ 1855879 h 3297103"/>
              <a:gd name="connsiteX3" fmla="*/ 0 w 9144000"/>
              <a:gd name="connsiteY3" fmla="*/ 3297103 h 3297103"/>
              <a:gd name="connsiteX4" fmla="*/ 9144000 w 9144000"/>
              <a:gd name="connsiteY4" fmla="*/ 3297103 h 3297103"/>
              <a:gd name="connsiteX5" fmla="*/ 9144000 w 9144000"/>
              <a:gd name="connsiteY5" fmla="*/ 1855879 h 3297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3297103">
                <a:moveTo>
                  <a:pt x="9144000" y="0"/>
                </a:moveTo>
                <a:cubicBezTo>
                  <a:pt x="5994400" y="1526702"/>
                  <a:pt x="3048000" y="0"/>
                  <a:pt x="0" y="0"/>
                </a:cubicBezTo>
                <a:lnTo>
                  <a:pt x="0" y="1855879"/>
                </a:lnTo>
                <a:lnTo>
                  <a:pt x="0" y="3297103"/>
                </a:lnTo>
                <a:lnTo>
                  <a:pt x="9144000" y="3297103"/>
                </a:lnTo>
                <a:lnTo>
                  <a:pt x="9144000" y="1855879"/>
                </a:lnTo>
                <a:close/>
              </a:path>
            </a:pathLst>
          </a:custGeom>
          <a:solidFill>
            <a:srgbClr val="13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1FDC179-14B0-4BD2-990A-C7C6C80AC28D}"/>
              </a:ext>
            </a:extLst>
          </p:cNvPr>
          <p:cNvCxnSpPr/>
          <p:nvPr userDrawn="1"/>
        </p:nvCxnSpPr>
        <p:spPr>
          <a:xfrm>
            <a:off x="2097809" y="5463114"/>
            <a:ext cx="4948383" cy="0"/>
          </a:xfrm>
          <a:prstGeom prst="line">
            <a:avLst/>
          </a:prstGeom>
          <a:ln>
            <a:solidFill>
              <a:srgbClr val="FFFFF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3E6369A-7D52-43ED-9952-4CF062B81771}"/>
              </a:ext>
            </a:extLst>
          </p:cNvPr>
          <p:cNvSpPr/>
          <p:nvPr userDrawn="1"/>
        </p:nvSpPr>
        <p:spPr>
          <a:xfrm>
            <a:off x="2408910" y="4444720"/>
            <a:ext cx="4445448" cy="1829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+mn-ea"/>
              </a:rPr>
              <a:t>Any Questions</a:t>
            </a:r>
            <a:r>
              <a:rPr kumimoji="1" lang="zh-CN" altLang="en-US" sz="40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+mn-ea"/>
              </a:rPr>
              <a:t>？</a:t>
            </a: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+mn-ea"/>
              </a:rPr>
              <a:t>谢   谢！</a:t>
            </a:r>
          </a:p>
        </p:txBody>
      </p:sp>
    </p:spTree>
    <p:extLst>
      <p:ext uri="{BB962C8B-B14F-4D97-AF65-F5344CB8AC3E}">
        <p14:creationId xmlns:p14="http://schemas.microsoft.com/office/powerpoint/2010/main" val="157797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575498-5B68-4A76-96EE-4323497992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4038600"/>
          </a:xfrm>
          <a:prstGeom prst="rect">
            <a:avLst/>
          </a:prstGeom>
        </p:spPr>
      </p:pic>
      <p:sp>
        <p:nvSpPr>
          <p:cNvPr id="4" name="矩形 4">
            <a:extLst>
              <a:ext uri="{FF2B5EF4-FFF2-40B4-BE49-F238E27FC236}">
                <a16:creationId xmlns:a16="http://schemas.microsoft.com/office/drawing/2014/main" id="{924BD621-5C8E-46C9-B00B-820B3C5F4330}"/>
              </a:ext>
            </a:extLst>
          </p:cNvPr>
          <p:cNvSpPr/>
          <p:nvPr userDrawn="1"/>
        </p:nvSpPr>
        <p:spPr>
          <a:xfrm flipH="1">
            <a:off x="0" y="3329513"/>
            <a:ext cx="9144000" cy="2025594"/>
          </a:xfrm>
          <a:custGeom>
            <a:avLst/>
            <a:gdLst>
              <a:gd name="connsiteX0" fmla="*/ 0 w 9144010"/>
              <a:gd name="connsiteY0" fmla="*/ 0 h 2964150"/>
              <a:gd name="connsiteX1" fmla="*/ 9144010 w 9144010"/>
              <a:gd name="connsiteY1" fmla="*/ 0 h 2964150"/>
              <a:gd name="connsiteX2" fmla="*/ 9144010 w 9144010"/>
              <a:gd name="connsiteY2" fmla="*/ 2964150 h 2964150"/>
              <a:gd name="connsiteX3" fmla="*/ 0 w 9144010"/>
              <a:gd name="connsiteY3" fmla="*/ 2964150 h 2964150"/>
              <a:gd name="connsiteX4" fmla="*/ 0 w 9144010"/>
              <a:gd name="connsiteY4" fmla="*/ 0 h 2964150"/>
              <a:gd name="connsiteX0-1" fmla="*/ 0 w 9144010"/>
              <a:gd name="connsiteY0-2" fmla="*/ 0 h 2964150"/>
              <a:gd name="connsiteX1-3" fmla="*/ 9144010 w 9144010"/>
              <a:gd name="connsiteY1-4" fmla="*/ 0 h 2964150"/>
              <a:gd name="connsiteX2-5" fmla="*/ 9144010 w 9144010"/>
              <a:gd name="connsiteY2-6" fmla="*/ 2964150 h 2964150"/>
              <a:gd name="connsiteX3-7" fmla="*/ 0 w 9144010"/>
              <a:gd name="connsiteY3-8" fmla="*/ 2964150 h 2964150"/>
              <a:gd name="connsiteX4-9" fmla="*/ 0 w 9144010"/>
              <a:gd name="connsiteY4-10" fmla="*/ 0 h 2964150"/>
              <a:gd name="connsiteX0-11" fmla="*/ 0 w 9144010"/>
              <a:gd name="connsiteY0-12" fmla="*/ 0 h 2964150"/>
              <a:gd name="connsiteX1-13" fmla="*/ 9144010 w 9144010"/>
              <a:gd name="connsiteY1-14" fmla="*/ 0 h 2964150"/>
              <a:gd name="connsiteX2-15" fmla="*/ 9144010 w 9144010"/>
              <a:gd name="connsiteY2-16" fmla="*/ 2964150 h 2964150"/>
              <a:gd name="connsiteX3-17" fmla="*/ 0 w 9144010"/>
              <a:gd name="connsiteY3-18" fmla="*/ 2964150 h 2964150"/>
              <a:gd name="connsiteX4-19" fmla="*/ 0 w 9144010"/>
              <a:gd name="connsiteY4-20" fmla="*/ 0 h 2964150"/>
              <a:gd name="connsiteX0-21" fmla="*/ 0 w 9144010"/>
              <a:gd name="connsiteY0-22" fmla="*/ 0 h 2964150"/>
              <a:gd name="connsiteX1-23" fmla="*/ 9144010 w 9144010"/>
              <a:gd name="connsiteY1-24" fmla="*/ 0 h 2964150"/>
              <a:gd name="connsiteX2-25" fmla="*/ 9144010 w 9144010"/>
              <a:gd name="connsiteY2-26" fmla="*/ 2964150 h 2964150"/>
              <a:gd name="connsiteX3-27" fmla="*/ 0 w 9144010"/>
              <a:gd name="connsiteY3-28" fmla="*/ 2964150 h 2964150"/>
              <a:gd name="connsiteX4-29" fmla="*/ 0 w 9144010"/>
              <a:gd name="connsiteY4-30" fmla="*/ 0 h 2964150"/>
              <a:gd name="connsiteX0-31" fmla="*/ 0 w 9144010"/>
              <a:gd name="connsiteY0-32" fmla="*/ 0 h 2964150"/>
              <a:gd name="connsiteX1-33" fmla="*/ 9144010 w 9144010"/>
              <a:gd name="connsiteY1-34" fmla="*/ 0 h 2964150"/>
              <a:gd name="connsiteX2-35" fmla="*/ 9144010 w 9144010"/>
              <a:gd name="connsiteY2-36" fmla="*/ 2964150 h 2964150"/>
              <a:gd name="connsiteX3-37" fmla="*/ 0 w 9144010"/>
              <a:gd name="connsiteY3-38" fmla="*/ 2964150 h 2964150"/>
              <a:gd name="connsiteX4-39" fmla="*/ 0 w 9144010"/>
              <a:gd name="connsiteY4-40" fmla="*/ 0 h 2964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10" h="2964150">
                <a:moveTo>
                  <a:pt x="0" y="0"/>
                </a:moveTo>
                <a:cubicBezTo>
                  <a:pt x="2346039" y="216256"/>
                  <a:pt x="5809680" y="2235659"/>
                  <a:pt x="9144010" y="0"/>
                </a:cubicBezTo>
                <a:lnTo>
                  <a:pt x="9144010" y="2964150"/>
                </a:lnTo>
                <a:lnTo>
                  <a:pt x="0" y="29641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F4A0A4B-8327-4A2B-A10E-6DB97B6D05B1}"/>
              </a:ext>
            </a:extLst>
          </p:cNvPr>
          <p:cNvSpPr/>
          <p:nvPr userDrawn="1"/>
        </p:nvSpPr>
        <p:spPr>
          <a:xfrm flipH="1">
            <a:off x="0" y="3560897"/>
            <a:ext cx="9144000" cy="3297103"/>
          </a:xfrm>
          <a:custGeom>
            <a:avLst/>
            <a:gdLst>
              <a:gd name="connsiteX0" fmla="*/ 9144000 w 9144000"/>
              <a:gd name="connsiteY0" fmla="*/ 0 h 3297103"/>
              <a:gd name="connsiteX1" fmla="*/ 0 w 9144000"/>
              <a:gd name="connsiteY1" fmla="*/ 0 h 3297103"/>
              <a:gd name="connsiteX2" fmla="*/ 0 w 9144000"/>
              <a:gd name="connsiteY2" fmla="*/ 1855879 h 3297103"/>
              <a:gd name="connsiteX3" fmla="*/ 0 w 9144000"/>
              <a:gd name="connsiteY3" fmla="*/ 3297103 h 3297103"/>
              <a:gd name="connsiteX4" fmla="*/ 9144000 w 9144000"/>
              <a:gd name="connsiteY4" fmla="*/ 3297103 h 3297103"/>
              <a:gd name="connsiteX5" fmla="*/ 9144000 w 9144000"/>
              <a:gd name="connsiteY5" fmla="*/ 1855879 h 3297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3297103">
                <a:moveTo>
                  <a:pt x="9144000" y="0"/>
                </a:moveTo>
                <a:cubicBezTo>
                  <a:pt x="5994400" y="1526702"/>
                  <a:pt x="3048000" y="0"/>
                  <a:pt x="0" y="0"/>
                </a:cubicBezTo>
                <a:lnTo>
                  <a:pt x="0" y="1855879"/>
                </a:lnTo>
                <a:lnTo>
                  <a:pt x="0" y="3297103"/>
                </a:lnTo>
                <a:lnTo>
                  <a:pt x="9144000" y="3297103"/>
                </a:lnTo>
                <a:lnTo>
                  <a:pt x="9144000" y="1855879"/>
                </a:lnTo>
                <a:close/>
              </a:path>
            </a:pathLst>
          </a:custGeom>
          <a:solidFill>
            <a:srgbClr val="13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D1BB0A9-3F86-4B62-AA40-ECAAE8F33AB9}"/>
              </a:ext>
            </a:extLst>
          </p:cNvPr>
          <p:cNvGrpSpPr/>
          <p:nvPr userDrawn="1"/>
        </p:nvGrpSpPr>
        <p:grpSpPr>
          <a:xfrm>
            <a:off x="574379" y="4701126"/>
            <a:ext cx="7995243" cy="1602007"/>
            <a:chOff x="1118962" y="4467938"/>
            <a:chExt cx="4148489" cy="236240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35EADA8-EA3D-4E7C-8208-07D2FAD11A74}"/>
                </a:ext>
              </a:extLst>
            </p:cNvPr>
            <p:cNvSpPr/>
            <p:nvPr userDrawn="1"/>
          </p:nvSpPr>
          <p:spPr>
            <a:xfrm>
              <a:off x="1118962" y="4881937"/>
              <a:ext cx="1384994" cy="19484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253D45-8E2D-4D7F-A511-11AC876F35C6}"/>
                </a:ext>
              </a:extLst>
            </p:cNvPr>
            <p:cNvSpPr/>
            <p:nvPr userDrawn="1"/>
          </p:nvSpPr>
          <p:spPr>
            <a:xfrm>
              <a:off x="2499232" y="4881937"/>
              <a:ext cx="1384994" cy="19484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3258F64-DDEC-48D8-91B4-DED7EA87C312}"/>
                </a:ext>
              </a:extLst>
            </p:cNvPr>
            <p:cNvSpPr/>
            <p:nvPr userDrawn="1"/>
          </p:nvSpPr>
          <p:spPr>
            <a:xfrm>
              <a:off x="3879505" y="4881937"/>
              <a:ext cx="1384994" cy="19484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708F2DC-68A3-4F89-8E69-141DB44D2698}"/>
                </a:ext>
              </a:extLst>
            </p:cNvPr>
            <p:cNvSpPr/>
            <p:nvPr userDrawn="1"/>
          </p:nvSpPr>
          <p:spPr>
            <a:xfrm>
              <a:off x="1123683" y="5713227"/>
              <a:ext cx="1383225" cy="63541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200" b="1" i="0" u="none" strike="noStrike" kern="1200" cap="none" spc="0" normalizeH="0" baseline="0" noProof="0">
                  <a:ln>
                    <a:noFill/>
                  </a:ln>
                  <a:solidFill>
                    <a:srgbClr val="13548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数据类型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20F0DC9-8D1C-4F7D-9F3B-5D346DC5A875}"/>
                </a:ext>
              </a:extLst>
            </p:cNvPr>
            <p:cNvSpPr/>
            <p:nvPr userDrawn="1"/>
          </p:nvSpPr>
          <p:spPr>
            <a:xfrm>
              <a:off x="2503953" y="5713227"/>
              <a:ext cx="1383225" cy="63541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200" b="1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数据统计汇总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96B452C-1792-4CDF-8E3E-A02293C97908}"/>
                </a:ext>
              </a:extLst>
            </p:cNvPr>
            <p:cNvSpPr/>
            <p:nvPr userDrawn="1"/>
          </p:nvSpPr>
          <p:spPr>
            <a:xfrm>
              <a:off x="3884226" y="5406867"/>
              <a:ext cx="1383225" cy="1248128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200" b="1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数据相似性和</a:t>
              </a:r>
              <a:endParaRPr kumimoji="1" lang="en-US" altLang="zh-CN" sz="22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200" b="1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相异性度量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C274980-C854-4099-B0A5-8191EC77E850}"/>
                </a:ext>
              </a:extLst>
            </p:cNvPr>
            <p:cNvSpPr txBox="1"/>
            <p:nvPr userDrawn="1"/>
          </p:nvSpPr>
          <p:spPr>
            <a:xfrm>
              <a:off x="4426303" y="4491022"/>
              <a:ext cx="291397" cy="82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FFFFFF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75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 panose="02010600030101010101" charset="-122"/>
                  <a:cs typeface="+mn-cs"/>
                </a:rPr>
                <a:t>03</a:t>
              </a:r>
              <a:endParaRPr kumimoji="1" lang="zh-CN" altLang="en-US" sz="2400" b="1" i="0" u="none" strike="noStrike" kern="1200" cap="none" spc="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BDD26CC-6000-4BBA-B26B-38C3826FC6AC}"/>
                </a:ext>
              </a:extLst>
            </p:cNvPr>
            <p:cNvSpPr txBox="1"/>
            <p:nvPr userDrawn="1"/>
          </p:nvSpPr>
          <p:spPr>
            <a:xfrm>
              <a:off x="3046030" y="4491022"/>
              <a:ext cx="291397" cy="82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FFFFFF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75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 panose="02010600030101010101" charset="-122"/>
                  <a:cs typeface="+mn-cs"/>
                </a:rPr>
                <a:t>02</a:t>
              </a:r>
              <a:endParaRPr kumimoji="1" lang="zh-CN" altLang="en-US" sz="2400" b="1" i="0" u="none" strike="noStrike" kern="1200" cap="none" spc="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1F42B5A-5687-473A-BF4A-F1DC06576F65}"/>
                </a:ext>
              </a:extLst>
            </p:cNvPr>
            <p:cNvSpPr txBox="1"/>
            <p:nvPr userDrawn="1"/>
          </p:nvSpPr>
          <p:spPr>
            <a:xfrm>
              <a:off x="1665760" y="4467938"/>
              <a:ext cx="291397" cy="828000"/>
            </a:xfrm>
            <a:prstGeom prst="ellipse">
              <a:avLst/>
            </a:prstGeom>
            <a:solidFill>
              <a:srgbClr val="13548C"/>
            </a:solidFill>
            <a:ln w="38100">
              <a:solidFill>
                <a:srgbClr val="FFFFFF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75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 panose="02010600030101010101" charset="-122"/>
                  <a:cs typeface="+mn-cs"/>
                </a:rPr>
                <a:t>01</a:t>
              </a:r>
              <a:endParaRPr kumimoji="1" lang="zh-CN" altLang="en-US" sz="2400" b="1" i="0" u="none" strike="noStrike" kern="1200" cap="none" spc="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 panose="02010600030101010101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9211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575498-5B68-4A76-96EE-4323497992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4038600"/>
          </a:xfrm>
          <a:prstGeom prst="rect">
            <a:avLst/>
          </a:prstGeom>
        </p:spPr>
      </p:pic>
      <p:sp>
        <p:nvSpPr>
          <p:cNvPr id="4" name="矩形 4">
            <a:extLst>
              <a:ext uri="{FF2B5EF4-FFF2-40B4-BE49-F238E27FC236}">
                <a16:creationId xmlns:a16="http://schemas.microsoft.com/office/drawing/2014/main" id="{924BD621-5C8E-46C9-B00B-820B3C5F4330}"/>
              </a:ext>
            </a:extLst>
          </p:cNvPr>
          <p:cNvSpPr/>
          <p:nvPr userDrawn="1"/>
        </p:nvSpPr>
        <p:spPr>
          <a:xfrm flipH="1">
            <a:off x="0" y="3329513"/>
            <a:ext cx="9144000" cy="2025594"/>
          </a:xfrm>
          <a:custGeom>
            <a:avLst/>
            <a:gdLst>
              <a:gd name="connsiteX0" fmla="*/ 0 w 9144010"/>
              <a:gd name="connsiteY0" fmla="*/ 0 h 2964150"/>
              <a:gd name="connsiteX1" fmla="*/ 9144010 w 9144010"/>
              <a:gd name="connsiteY1" fmla="*/ 0 h 2964150"/>
              <a:gd name="connsiteX2" fmla="*/ 9144010 w 9144010"/>
              <a:gd name="connsiteY2" fmla="*/ 2964150 h 2964150"/>
              <a:gd name="connsiteX3" fmla="*/ 0 w 9144010"/>
              <a:gd name="connsiteY3" fmla="*/ 2964150 h 2964150"/>
              <a:gd name="connsiteX4" fmla="*/ 0 w 9144010"/>
              <a:gd name="connsiteY4" fmla="*/ 0 h 2964150"/>
              <a:gd name="connsiteX0-1" fmla="*/ 0 w 9144010"/>
              <a:gd name="connsiteY0-2" fmla="*/ 0 h 2964150"/>
              <a:gd name="connsiteX1-3" fmla="*/ 9144010 w 9144010"/>
              <a:gd name="connsiteY1-4" fmla="*/ 0 h 2964150"/>
              <a:gd name="connsiteX2-5" fmla="*/ 9144010 w 9144010"/>
              <a:gd name="connsiteY2-6" fmla="*/ 2964150 h 2964150"/>
              <a:gd name="connsiteX3-7" fmla="*/ 0 w 9144010"/>
              <a:gd name="connsiteY3-8" fmla="*/ 2964150 h 2964150"/>
              <a:gd name="connsiteX4-9" fmla="*/ 0 w 9144010"/>
              <a:gd name="connsiteY4-10" fmla="*/ 0 h 2964150"/>
              <a:gd name="connsiteX0-11" fmla="*/ 0 w 9144010"/>
              <a:gd name="connsiteY0-12" fmla="*/ 0 h 2964150"/>
              <a:gd name="connsiteX1-13" fmla="*/ 9144010 w 9144010"/>
              <a:gd name="connsiteY1-14" fmla="*/ 0 h 2964150"/>
              <a:gd name="connsiteX2-15" fmla="*/ 9144010 w 9144010"/>
              <a:gd name="connsiteY2-16" fmla="*/ 2964150 h 2964150"/>
              <a:gd name="connsiteX3-17" fmla="*/ 0 w 9144010"/>
              <a:gd name="connsiteY3-18" fmla="*/ 2964150 h 2964150"/>
              <a:gd name="connsiteX4-19" fmla="*/ 0 w 9144010"/>
              <a:gd name="connsiteY4-20" fmla="*/ 0 h 2964150"/>
              <a:gd name="connsiteX0-21" fmla="*/ 0 w 9144010"/>
              <a:gd name="connsiteY0-22" fmla="*/ 0 h 2964150"/>
              <a:gd name="connsiteX1-23" fmla="*/ 9144010 w 9144010"/>
              <a:gd name="connsiteY1-24" fmla="*/ 0 h 2964150"/>
              <a:gd name="connsiteX2-25" fmla="*/ 9144010 w 9144010"/>
              <a:gd name="connsiteY2-26" fmla="*/ 2964150 h 2964150"/>
              <a:gd name="connsiteX3-27" fmla="*/ 0 w 9144010"/>
              <a:gd name="connsiteY3-28" fmla="*/ 2964150 h 2964150"/>
              <a:gd name="connsiteX4-29" fmla="*/ 0 w 9144010"/>
              <a:gd name="connsiteY4-30" fmla="*/ 0 h 2964150"/>
              <a:gd name="connsiteX0-31" fmla="*/ 0 w 9144010"/>
              <a:gd name="connsiteY0-32" fmla="*/ 0 h 2964150"/>
              <a:gd name="connsiteX1-33" fmla="*/ 9144010 w 9144010"/>
              <a:gd name="connsiteY1-34" fmla="*/ 0 h 2964150"/>
              <a:gd name="connsiteX2-35" fmla="*/ 9144010 w 9144010"/>
              <a:gd name="connsiteY2-36" fmla="*/ 2964150 h 2964150"/>
              <a:gd name="connsiteX3-37" fmla="*/ 0 w 9144010"/>
              <a:gd name="connsiteY3-38" fmla="*/ 2964150 h 2964150"/>
              <a:gd name="connsiteX4-39" fmla="*/ 0 w 9144010"/>
              <a:gd name="connsiteY4-40" fmla="*/ 0 h 2964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10" h="2964150">
                <a:moveTo>
                  <a:pt x="0" y="0"/>
                </a:moveTo>
                <a:cubicBezTo>
                  <a:pt x="2346039" y="216256"/>
                  <a:pt x="5809680" y="2235659"/>
                  <a:pt x="9144010" y="0"/>
                </a:cubicBezTo>
                <a:lnTo>
                  <a:pt x="9144010" y="2964150"/>
                </a:lnTo>
                <a:lnTo>
                  <a:pt x="0" y="29641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F4A0A4B-8327-4A2B-A10E-6DB97B6D05B1}"/>
              </a:ext>
            </a:extLst>
          </p:cNvPr>
          <p:cNvSpPr/>
          <p:nvPr userDrawn="1"/>
        </p:nvSpPr>
        <p:spPr>
          <a:xfrm flipH="1">
            <a:off x="0" y="3560897"/>
            <a:ext cx="9144000" cy="3297103"/>
          </a:xfrm>
          <a:custGeom>
            <a:avLst/>
            <a:gdLst>
              <a:gd name="connsiteX0" fmla="*/ 9144000 w 9144000"/>
              <a:gd name="connsiteY0" fmla="*/ 0 h 3297103"/>
              <a:gd name="connsiteX1" fmla="*/ 0 w 9144000"/>
              <a:gd name="connsiteY1" fmla="*/ 0 h 3297103"/>
              <a:gd name="connsiteX2" fmla="*/ 0 w 9144000"/>
              <a:gd name="connsiteY2" fmla="*/ 1855879 h 3297103"/>
              <a:gd name="connsiteX3" fmla="*/ 0 w 9144000"/>
              <a:gd name="connsiteY3" fmla="*/ 3297103 h 3297103"/>
              <a:gd name="connsiteX4" fmla="*/ 9144000 w 9144000"/>
              <a:gd name="connsiteY4" fmla="*/ 3297103 h 3297103"/>
              <a:gd name="connsiteX5" fmla="*/ 9144000 w 9144000"/>
              <a:gd name="connsiteY5" fmla="*/ 1855879 h 3297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3297103">
                <a:moveTo>
                  <a:pt x="9144000" y="0"/>
                </a:moveTo>
                <a:cubicBezTo>
                  <a:pt x="5994400" y="1526702"/>
                  <a:pt x="3048000" y="0"/>
                  <a:pt x="0" y="0"/>
                </a:cubicBezTo>
                <a:lnTo>
                  <a:pt x="0" y="1855879"/>
                </a:lnTo>
                <a:lnTo>
                  <a:pt x="0" y="3297103"/>
                </a:lnTo>
                <a:lnTo>
                  <a:pt x="9144000" y="3297103"/>
                </a:lnTo>
                <a:lnTo>
                  <a:pt x="9144000" y="1855879"/>
                </a:lnTo>
                <a:close/>
              </a:path>
            </a:pathLst>
          </a:custGeom>
          <a:solidFill>
            <a:srgbClr val="13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D1BB0A9-3F86-4B62-AA40-ECAAE8F33AB9}"/>
              </a:ext>
            </a:extLst>
          </p:cNvPr>
          <p:cNvGrpSpPr/>
          <p:nvPr userDrawn="1"/>
        </p:nvGrpSpPr>
        <p:grpSpPr>
          <a:xfrm>
            <a:off x="574379" y="4701126"/>
            <a:ext cx="7995243" cy="1602007"/>
            <a:chOff x="1118962" y="4467938"/>
            <a:chExt cx="4148489" cy="236240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35EADA8-EA3D-4E7C-8208-07D2FAD11A74}"/>
                </a:ext>
              </a:extLst>
            </p:cNvPr>
            <p:cNvSpPr/>
            <p:nvPr userDrawn="1"/>
          </p:nvSpPr>
          <p:spPr>
            <a:xfrm>
              <a:off x="1118962" y="4881937"/>
              <a:ext cx="1384994" cy="19484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253D45-8E2D-4D7F-A511-11AC876F35C6}"/>
                </a:ext>
              </a:extLst>
            </p:cNvPr>
            <p:cNvSpPr/>
            <p:nvPr userDrawn="1"/>
          </p:nvSpPr>
          <p:spPr>
            <a:xfrm>
              <a:off x="2499232" y="4881937"/>
              <a:ext cx="1384994" cy="19484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3258F64-DDEC-48D8-91B4-DED7EA87C312}"/>
                </a:ext>
              </a:extLst>
            </p:cNvPr>
            <p:cNvSpPr/>
            <p:nvPr userDrawn="1"/>
          </p:nvSpPr>
          <p:spPr>
            <a:xfrm>
              <a:off x="3879505" y="4881937"/>
              <a:ext cx="1384994" cy="19484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708F2DC-68A3-4F89-8E69-141DB44D2698}"/>
                </a:ext>
              </a:extLst>
            </p:cNvPr>
            <p:cNvSpPr/>
            <p:nvPr userDrawn="1"/>
          </p:nvSpPr>
          <p:spPr>
            <a:xfrm>
              <a:off x="1123683" y="5713227"/>
              <a:ext cx="1383225" cy="63541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200" b="1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数据类型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20F0DC9-8D1C-4F7D-9F3B-5D346DC5A875}"/>
                </a:ext>
              </a:extLst>
            </p:cNvPr>
            <p:cNvSpPr/>
            <p:nvPr userDrawn="1"/>
          </p:nvSpPr>
          <p:spPr>
            <a:xfrm>
              <a:off x="2503953" y="5713227"/>
              <a:ext cx="1383225" cy="63541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200" b="1" i="0" u="none" strike="noStrike" kern="1200" cap="none" spc="0" normalizeH="0" baseline="0" noProof="0">
                  <a:ln>
                    <a:noFill/>
                  </a:ln>
                  <a:solidFill>
                    <a:srgbClr val="13548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数据统计汇总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96B452C-1792-4CDF-8E3E-A02293C97908}"/>
                </a:ext>
              </a:extLst>
            </p:cNvPr>
            <p:cNvSpPr/>
            <p:nvPr userDrawn="1"/>
          </p:nvSpPr>
          <p:spPr>
            <a:xfrm>
              <a:off x="3884226" y="5406867"/>
              <a:ext cx="1383225" cy="1248128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200" b="1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数据相似性和</a:t>
              </a:r>
              <a:endParaRPr kumimoji="1" lang="en-US" altLang="zh-CN" sz="22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200" b="1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相异性度量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C274980-C854-4099-B0A5-8191EC77E850}"/>
                </a:ext>
              </a:extLst>
            </p:cNvPr>
            <p:cNvSpPr txBox="1"/>
            <p:nvPr userDrawn="1"/>
          </p:nvSpPr>
          <p:spPr>
            <a:xfrm>
              <a:off x="4426303" y="4491022"/>
              <a:ext cx="291397" cy="82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FFFFFF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75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 panose="02010600030101010101" charset="-122"/>
                  <a:cs typeface="+mn-cs"/>
                </a:rPr>
                <a:t>03</a:t>
              </a:r>
              <a:endParaRPr kumimoji="1" lang="zh-CN" altLang="en-US" sz="2400" b="1" i="0" u="none" strike="noStrike" kern="1200" cap="none" spc="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BDD26CC-6000-4BBA-B26B-38C3826FC6AC}"/>
                </a:ext>
              </a:extLst>
            </p:cNvPr>
            <p:cNvSpPr txBox="1"/>
            <p:nvPr userDrawn="1"/>
          </p:nvSpPr>
          <p:spPr>
            <a:xfrm>
              <a:off x="3046030" y="4491022"/>
              <a:ext cx="291397" cy="828000"/>
            </a:xfrm>
            <a:prstGeom prst="ellipse">
              <a:avLst/>
            </a:prstGeom>
            <a:solidFill>
              <a:srgbClr val="13548C"/>
            </a:solidFill>
            <a:ln w="38100">
              <a:solidFill>
                <a:srgbClr val="FFFFFF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75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 panose="02010600030101010101" charset="-122"/>
                  <a:cs typeface="+mn-cs"/>
                </a:rPr>
                <a:t>02</a:t>
              </a:r>
              <a:endParaRPr kumimoji="1" lang="zh-CN" altLang="en-US" sz="2400" b="1" i="0" u="none" strike="noStrike" kern="1200" cap="none" spc="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1F42B5A-5687-473A-BF4A-F1DC06576F65}"/>
                </a:ext>
              </a:extLst>
            </p:cNvPr>
            <p:cNvSpPr txBox="1"/>
            <p:nvPr userDrawn="1"/>
          </p:nvSpPr>
          <p:spPr>
            <a:xfrm>
              <a:off x="1665760" y="4467938"/>
              <a:ext cx="291397" cy="82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FFFFFF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75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 panose="02010600030101010101" charset="-122"/>
                  <a:cs typeface="+mn-cs"/>
                </a:rPr>
                <a:t>01</a:t>
              </a:r>
              <a:endParaRPr kumimoji="1" lang="zh-CN" altLang="en-US" sz="2400" b="1" i="0" u="none" strike="noStrike" kern="1200" cap="none" spc="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 panose="02010600030101010101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04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575498-5B68-4A76-96EE-4323497992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4038600"/>
          </a:xfrm>
          <a:prstGeom prst="rect">
            <a:avLst/>
          </a:prstGeom>
        </p:spPr>
      </p:pic>
      <p:sp>
        <p:nvSpPr>
          <p:cNvPr id="4" name="矩形 4">
            <a:extLst>
              <a:ext uri="{FF2B5EF4-FFF2-40B4-BE49-F238E27FC236}">
                <a16:creationId xmlns:a16="http://schemas.microsoft.com/office/drawing/2014/main" id="{924BD621-5C8E-46C9-B00B-820B3C5F4330}"/>
              </a:ext>
            </a:extLst>
          </p:cNvPr>
          <p:cNvSpPr/>
          <p:nvPr userDrawn="1"/>
        </p:nvSpPr>
        <p:spPr>
          <a:xfrm flipH="1">
            <a:off x="0" y="3329513"/>
            <a:ext cx="9144000" cy="2025594"/>
          </a:xfrm>
          <a:custGeom>
            <a:avLst/>
            <a:gdLst>
              <a:gd name="connsiteX0" fmla="*/ 0 w 9144010"/>
              <a:gd name="connsiteY0" fmla="*/ 0 h 2964150"/>
              <a:gd name="connsiteX1" fmla="*/ 9144010 w 9144010"/>
              <a:gd name="connsiteY1" fmla="*/ 0 h 2964150"/>
              <a:gd name="connsiteX2" fmla="*/ 9144010 w 9144010"/>
              <a:gd name="connsiteY2" fmla="*/ 2964150 h 2964150"/>
              <a:gd name="connsiteX3" fmla="*/ 0 w 9144010"/>
              <a:gd name="connsiteY3" fmla="*/ 2964150 h 2964150"/>
              <a:gd name="connsiteX4" fmla="*/ 0 w 9144010"/>
              <a:gd name="connsiteY4" fmla="*/ 0 h 2964150"/>
              <a:gd name="connsiteX0-1" fmla="*/ 0 w 9144010"/>
              <a:gd name="connsiteY0-2" fmla="*/ 0 h 2964150"/>
              <a:gd name="connsiteX1-3" fmla="*/ 9144010 w 9144010"/>
              <a:gd name="connsiteY1-4" fmla="*/ 0 h 2964150"/>
              <a:gd name="connsiteX2-5" fmla="*/ 9144010 w 9144010"/>
              <a:gd name="connsiteY2-6" fmla="*/ 2964150 h 2964150"/>
              <a:gd name="connsiteX3-7" fmla="*/ 0 w 9144010"/>
              <a:gd name="connsiteY3-8" fmla="*/ 2964150 h 2964150"/>
              <a:gd name="connsiteX4-9" fmla="*/ 0 w 9144010"/>
              <a:gd name="connsiteY4-10" fmla="*/ 0 h 2964150"/>
              <a:gd name="connsiteX0-11" fmla="*/ 0 w 9144010"/>
              <a:gd name="connsiteY0-12" fmla="*/ 0 h 2964150"/>
              <a:gd name="connsiteX1-13" fmla="*/ 9144010 w 9144010"/>
              <a:gd name="connsiteY1-14" fmla="*/ 0 h 2964150"/>
              <a:gd name="connsiteX2-15" fmla="*/ 9144010 w 9144010"/>
              <a:gd name="connsiteY2-16" fmla="*/ 2964150 h 2964150"/>
              <a:gd name="connsiteX3-17" fmla="*/ 0 w 9144010"/>
              <a:gd name="connsiteY3-18" fmla="*/ 2964150 h 2964150"/>
              <a:gd name="connsiteX4-19" fmla="*/ 0 w 9144010"/>
              <a:gd name="connsiteY4-20" fmla="*/ 0 h 2964150"/>
              <a:gd name="connsiteX0-21" fmla="*/ 0 w 9144010"/>
              <a:gd name="connsiteY0-22" fmla="*/ 0 h 2964150"/>
              <a:gd name="connsiteX1-23" fmla="*/ 9144010 w 9144010"/>
              <a:gd name="connsiteY1-24" fmla="*/ 0 h 2964150"/>
              <a:gd name="connsiteX2-25" fmla="*/ 9144010 w 9144010"/>
              <a:gd name="connsiteY2-26" fmla="*/ 2964150 h 2964150"/>
              <a:gd name="connsiteX3-27" fmla="*/ 0 w 9144010"/>
              <a:gd name="connsiteY3-28" fmla="*/ 2964150 h 2964150"/>
              <a:gd name="connsiteX4-29" fmla="*/ 0 w 9144010"/>
              <a:gd name="connsiteY4-30" fmla="*/ 0 h 2964150"/>
              <a:gd name="connsiteX0-31" fmla="*/ 0 w 9144010"/>
              <a:gd name="connsiteY0-32" fmla="*/ 0 h 2964150"/>
              <a:gd name="connsiteX1-33" fmla="*/ 9144010 w 9144010"/>
              <a:gd name="connsiteY1-34" fmla="*/ 0 h 2964150"/>
              <a:gd name="connsiteX2-35" fmla="*/ 9144010 w 9144010"/>
              <a:gd name="connsiteY2-36" fmla="*/ 2964150 h 2964150"/>
              <a:gd name="connsiteX3-37" fmla="*/ 0 w 9144010"/>
              <a:gd name="connsiteY3-38" fmla="*/ 2964150 h 2964150"/>
              <a:gd name="connsiteX4-39" fmla="*/ 0 w 9144010"/>
              <a:gd name="connsiteY4-40" fmla="*/ 0 h 2964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10" h="2964150">
                <a:moveTo>
                  <a:pt x="0" y="0"/>
                </a:moveTo>
                <a:cubicBezTo>
                  <a:pt x="2346039" y="216256"/>
                  <a:pt x="5809680" y="2235659"/>
                  <a:pt x="9144010" y="0"/>
                </a:cubicBezTo>
                <a:lnTo>
                  <a:pt x="9144010" y="2964150"/>
                </a:lnTo>
                <a:lnTo>
                  <a:pt x="0" y="29641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F4A0A4B-8327-4A2B-A10E-6DB97B6D05B1}"/>
              </a:ext>
            </a:extLst>
          </p:cNvPr>
          <p:cNvSpPr/>
          <p:nvPr userDrawn="1"/>
        </p:nvSpPr>
        <p:spPr>
          <a:xfrm flipH="1">
            <a:off x="0" y="3560897"/>
            <a:ext cx="9144000" cy="3297103"/>
          </a:xfrm>
          <a:custGeom>
            <a:avLst/>
            <a:gdLst>
              <a:gd name="connsiteX0" fmla="*/ 9144000 w 9144000"/>
              <a:gd name="connsiteY0" fmla="*/ 0 h 3297103"/>
              <a:gd name="connsiteX1" fmla="*/ 0 w 9144000"/>
              <a:gd name="connsiteY1" fmla="*/ 0 h 3297103"/>
              <a:gd name="connsiteX2" fmla="*/ 0 w 9144000"/>
              <a:gd name="connsiteY2" fmla="*/ 1855879 h 3297103"/>
              <a:gd name="connsiteX3" fmla="*/ 0 w 9144000"/>
              <a:gd name="connsiteY3" fmla="*/ 3297103 h 3297103"/>
              <a:gd name="connsiteX4" fmla="*/ 9144000 w 9144000"/>
              <a:gd name="connsiteY4" fmla="*/ 3297103 h 3297103"/>
              <a:gd name="connsiteX5" fmla="*/ 9144000 w 9144000"/>
              <a:gd name="connsiteY5" fmla="*/ 1855879 h 3297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3297103">
                <a:moveTo>
                  <a:pt x="9144000" y="0"/>
                </a:moveTo>
                <a:cubicBezTo>
                  <a:pt x="5994400" y="1526702"/>
                  <a:pt x="3048000" y="0"/>
                  <a:pt x="0" y="0"/>
                </a:cubicBezTo>
                <a:lnTo>
                  <a:pt x="0" y="1855879"/>
                </a:lnTo>
                <a:lnTo>
                  <a:pt x="0" y="3297103"/>
                </a:lnTo>
                <a:lnTo>
                  <a:pt x="9144000" y="3297103"/>
                </a:lnTo>
                <a:lnTo>
                  <a:pt x="9144000" y="1855879"/>
                </a:lnTo>
                <a:close/>
              </a:path>
            </a:pathLst>
          </a:custGeom>
          <a:solidFill>
            <a:srgbClr val="13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D1BB0A9-3F86-4B62-AA40-ECAAE8F33AB9}"/>
              </a:ext>
            </a:extLst>
          </p:cNvPr>
          <p:cNvGrpSpPr/>
          <p:nvPr userDrawn="1"/>
        </p:nvGrpSpPr>
        <p:grpSpPr>
          <a:xfrm>
            <a:off x="574379" y="4701126"/>
            <a:ext cx="7995243" cy="1602007"/>
            <a:chOff x="1118962" y="4467938"/>
            <a:chExt cx="4148489" cy="236240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35EADA8-EA3D-4E7C-8208-07D2FAD11A74}"/>
                </a:ext>
              </a:extLst>
            </p:cNvPr>
            <p:cNvSpPr/>
            <p:nvPr userDrawn="1"/>
          </p:nvSpPr>
          <p:spPr>
            <a:xfrm>
              <a:off x="1118962" y="4881937"/>
              <a:ext cx="1384994" cy="19484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253D45-8E2D-4D7F-A511-11AC876F35C6}"/>
                </a:ext>
              </a:extLst>
            </p:cNvPr>
            <p:cNvSpPr/>
            <p:nvPr userDrawn="1"/>
          </p:nvSpPr>
          <p:spPr>
            <a:xfrm>
              <a:off x="2499232" y="4881937"/>
              <a:ext cx="1384994" cy="19484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3258F64-DDEC-48D8-91B4-DED7EA87C312}"/>
                </a:ext>
              </a:extLst>
            </p:cNvPr>
            <p:cNvSpPr/>
            <p:nvPr userDrawn="1"/>
          </p:nvSpPr>
          <p:spPr>
            <a:xfrm>
              <a:off x="3879505" y="4881937"/>
              <a:ext cx="1384994" cy="19484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708F2DC-68A3-4F89-8E69-141DB44D2698}"/>
                </a:ext>
              </a:extLst>
            </p:cNvPr>
            <p:cNvSpPr/>
            <p:nvPr userDrawn="1"/>
          </p:nvSpPr>
          <p:spPr>
            <a:xfrm>
              <a:off x="1123683" y="5713227"/>
              <a:ext cx="1383225" cy="63541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200" b="1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数据类型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20F0DC9-8D1C-4F7D-9F3B-5D346DC5A875}"/>
                </a:ext>
              </a:extLst>
            </p:cNvPr>
            <p:cNvSpPr/>
            <p:nvPr userDrawn="1"/>
          </p:nvSpPr>
          <p:spPr>
            <a:xfrm>
              <a:off x="2503953" y="5713227"/>
              <a:ext cx="1383225" cy="63541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200" b="1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数据统计汇总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96B452C-1792-4CDF-8E3E-A02293C97908}"/>
                </a:ext>
              </a:extLst>
            </p:cNvPr>
            <p:cNvSpPr/>
            <p:nvPr userDrawn="1"/>
          </p:nvSpPr>
          <p:spPr>
            <a:xfrm>
              <a:off x="3884226" y="5406867"/>
              <a:ext cx="1383225" cy="1248128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200" b="1" i="0" u="none" strike="noStrike" kern="1200" cap="none" spc="0" normalizeH="0" baseline="0" noProof="0">
                  <a:ln>
                    <a:noFill/>
                  </a:ln>
                  <a:solidFill>
                    <a:srgbClr val="13548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数据相似性和</a:t>
              </a:r>
              <a:endParaRPr kumimoji="1" lang="en-US" altLang="zh-CN" sz="2200" b="1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200" b="1" i="0" u="none" strike="noStrike" kern="1200" cap="none" spc="0" normalizeH="0" baseline="0" noProof="0">
                  <a:ln>
                    <a:noFill/>
                  </a:ln>
                  <a:solidFill>
                    <a:srgbClr val="13548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相异性度量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C274980-C854-4099-B0A5-8191EC77E850}"/>
                </a:ext>
              </a:extLst>
            </p:cNvPr>
            <p:cNvSpPr txBox="1"/>
            <p:nvPr userDrawn="1"/>
          </p:nvSpPr>
          <p:spPr>
            <a:xfrm>
              <a:off x="4426303" y="4491022"/>
              <a:ext cx="291397" cy="828000"/>
            </a:xfrm>
            <a:prstGeom prst="ellipse">
              <a:avLst/>
            </a:prstGeom>
            <a:solidFill>
              <a:srgbClr val="13548C"/>
            </a:solidFill>
            <a:ln w="38100">
              <a:solidFill>
                <a:srgbClr val="FFFFFF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75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 panose="02010600030101010101" charset="-122"/>
                  <a:cs typeface="+mn-cs"/>
                </a:rPr>
                <a:t>03</a:t>
              </a:r>
              <a:endParaRPr kumimoji="1" lang="zh-CN" altLang="en-US" sz="2400" b="1" i="0" u="none" strike="noStrike" kern="1200" cap="none" spc="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BDD26CC-6000-4BBA-B26B-38C3826FC6AC}"/>
                </a:ext>
              </a:extLst>
            </p:cNvPr>
            <p:cNvSpPr txBox="1"/>
            <p:nvPr userDrawn="1"/>
          </p:nvSpPr>
          <p:spPr>
            <a:xfrm>
              <a:off x="3046030" y="4491022"/>
              <a:ext cx="291397" cy="82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FFFFFF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75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 panose="02010600030101010101" charset="-122"/>
                  <a:cs typeface="+mn-cs"/>
                </a:rPr>
                <a:t>02</a:t>
              </a:r>
              <a:endParaRPr kumimoji="1" lang="zh-CN" altLang="en-US" sz="2400" b="1" i="0" u="none" strike="noStrike" kern="1200" cap="none" spc="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1F42B5A-5687-473A-BF4A-F1DC06576F65}"/>
                </a:ext>
              </a:extLst>
            </p:cNvPr>
            <p:cNvSpPr txBox="1"/>
            <p:nvPr userDrawn="1"/>
          </p:nvSpPr>
          <p:spPr>
            <a:xfrm>
              <a:off x="1665760" y="4467938"/>
              <a:ext cx="291397" cy="82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FFFFFF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75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 panose="02010600030101010101" charset="-122"/>
                  <a:cs typeface="+mn-cs"/>
                </a:rPr>
                <a:t>01</a:t>
              </a:r>
              <a:endParaRPr kumimoji="1" lang="zh-CN" altLang="en-US" sz="2400" b="1" i="0" u="none" strike="noStrike" kern="1200" cap="none" spc="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 panose="02010600030101010101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2149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20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44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130843A-30A4-4154-B1B7-825880A447C3}"/>
              </a:ext>
            </a:extLst>
          </p:cNvPr>
          <p:cNvGrpSpPr/>
          <p:nvPr userDrawn="1"/>
        </p:nvGrpSpPr>
        <p:grpSpPr>
          <a:xfrm>
            <a:off x="100208" y="56873"/>
            <a:ext cx="8943584" cy="576000"/>
            <a:chOff x="145280" y="123917"/>
            <a:chExt cx="11880000" cy="790381"/>
          </a:xfrm>
        </p:grpSpPr>
        <p:sp>
          <p:nvSpPr>
            <p:cNvPr id="8" name="任意多边形: 形状 41">
              <a:extLst>
                <a:ext uri="{FF2B5EF4-FFF2-40B4-BE49-F238E27FC236}">
                  <a16:creationId xmlns:a16="http://schemas.microsoft.com/office/drawing/2014/main" id="{89FB4556-E482-4FDF-9A95-CAA2AE729385}"/>
                </a:ext>
              </a:extLst>
            </p:cNvPr>
            <p:cNvSpPr/>
            <p:nvPr/>
          </p:nvSpPr>
          <p:spPr>
            <a:xfrm>
              <a:off x="145280" y="154441"/>
              <a:ext cx="11880000" cy="740983"/>
            </a:xfrm>
            <a:prstGeom prst="roundRect">
              <a:avLst>
                <a:gd name="adj" fmla="val 50000"/>
              </a:avLst>
            </a:prstGeom>
            <a:solidFill>
              <a:srgbClr val="13548C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tIns="0" bIns="0" rtlCol="0" anchor="ctr"/>
            <a:lstStyle/>
            <a:p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DC8B13E-9FF1-46C6-ABFB-24D3C576B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59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5280" y="123917"/>
              <a:ext cx="759645" cy="790381"/>
            </a:xfrm>
            <a:prstGeom prst="rect">
              <a:avLst/>
            </a:prstGeom>
          </p:spPr>
        </p:pic>
      </p:grpSp>
      <p:sp>
        <p:nvSpPr>
          <p:cNvPr id="10" name="椭圆 9">
            <a:extLst>
              <a:ext uri="{FF2B5EF4-FFF2-40B4-BE49-F238E27FC236}">
                <a16:creationId xmlns:a16="http://schemas.microsoft.com/office/drawing/2014/main" id="{537FDDBA-1A73-4052-84EF-CF46F18D0C72}"/>
              </a:ext>
            </a:extLst>
          </p:cNvPr>
          <p:cNvSpPr/>
          <p:nvPr userDrawn="1"/>
        </p:nvSpPr>
        <p:spPr>
          <a:xfrm>
            <a:off x="8576282" y="164873"/>
            <a:ext cx="360000" cy="360000"/>
          </a:xfrm>
          <a:prstGeom prst="ellipse">
            <a:avLst/>
          </a:prstGeom>
          <a:solidFill>
            <a:schemeClr val="bg1">
              <a:alpha val="21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E9122-0C2B-4DBE-B59C-F2FD8F77E74C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‹#›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22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80" r:id="rId4"/>
    <p:sldLayoutId id="2147483681" r:id="rId5"/>
    <p:sldLayoutId id="2147483678" r:id="rId6"/>
    <p:sldLayoutId id="2147483679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tags" Target="../tags/tag77.xml"/><Relationship Id="rId18" Type="http://schemas.openxmlformats.org/officeDocument/2006/relationships/slideLayout" Target="../slideLayouts/slideLayout6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tags" Target="../tags/tag81.xml"/><Relationship Id="rId2" Type="http://schemas.openxmlformats.org/officeDocument/2006/relationships/tags" Target="../tags/tag66.xml"/><Relationship Id="rId16" Type="http://schemas.openxmlformats.org/officeDocument/2006/relationships/tags" Target="../tags/tag80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5" Type="http://schemas.openxmlformats.org/officeDocument/2006/relationships/tags" Target="../tags/tag69.xml"/><Relationship Id="rId15" Type="http://schemas.openxmlformats.org/officeDocument/2006/relationships/tags" Target="../tags/tag79.xml"/><Relationship Id="rId10" Type="http://schemas.openxmlformats.org/officeDocument/2006/relationships/tags" Target="../tags/tag74.xml"/><Relationship Id="rId19" Type="http://schemas.openxmlformats.org/officeDocument/2006/relationships/image" Target="../media/image7.png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tags" Target="../tags/tag7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tags" Target="../tags/tag94.xml"/><Relationship Id="rId18" Type="http://schemas.openxmlformats.org/officeDocument/2006/relationships/tags" Target="../tags/tag99.xml"/><Relationship Id="rId3" Type="http://schemas.openxmlformats.org/officeDocument/2006/relationships/tags" Target="../tags/tag84.xml"/><Relationship Id="rId21" Type="http://schemas.openxmlformats.org/officeDocument/2006/relationships/image" Target="../media/image7.png"/><Relationship Id="rId7" Type="http://schemas.openxmlformats.org/officeDocument/2006/relationships/tags" Target="../tags/tag88.xml"/><Relationship Id="rId12" Type="http://schemas.openxmlformats.org/officeDocument/2006/relationships/tags" Target="../tags/tag93.xml"/><Relationship Id="rId17" Type="http://schemas.openxmlformats.org/officeDocument/2006/relationships/tags" Target="../tags/tag98.xml"/><Relationship Id="rId2" Type="http://schemas.openxmlformats.org/officeDocument/2006/relationships/tags" Target="../tags/tag83.xml"/><Relationship Id="rId16" Type="http://schemas.openxmlformats.org/officeDocument/2006/relationships/tags" Target="../tags/tag97.xml"/><Relationship Id="rId20" Type="http://schemas.openxmlformats.org/officeDocument/2006/relationships/slideLayout" Target="../slideLayouts/slideLayout6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5" Type="http://schemas.openxmlformats.org/officeDocument/2006/relationships/tags" Target="../tags/tag86.xml"/><Relationship Id="rId15" Type="http://schemas.openxmlformats.org/officeDocument/2006/relationships/tags" Target="../tags/tag96.xml"/><Relationship Id="rId10" Type="http://schemas.openxmlformats.org/officeDocument/2006/relationships/tags" Target="../tags/tag91.xml"/><Relationship Id="rId19" Type="http://schemas.openxmlformats.org/officeDocument/2006/relationships/tags" Target="../tags/tag100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tags" Target="../tags/tag9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tags" Target="../tags/tag118.xml"/><Relationship Id="rId3" Type="http://schemas.openxmlformats.org/officeDocument/2006/relationships/tags" Target="../tags/tag103.xml"/><Relationship Id="rId21" Type="http://schemas.openxmlformats.org/officeDocument/2006/relationships/image" Target="../media/image7.png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tags" Target="../tags/tag117.xml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20" Type="http://schemas.openxmlformats.org/officeDocument/2006/relationships/slideLayout" Target="../slideLayouts/slideLayout6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10" Type="http://schemas.openxmlformats.org/officeDocument/2006/relationships/tags" Target="../tags/tag110.xml"/><Relationship Id="rId19" Type="http://schemas.openxmlformats.org/officeDocument/2006/relationships/tags" Target="../tags/tag119.xml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tags" Target="../tags/tag132.xml"/><Relationship Id="rId18" Type="http://schemas.openxmlformats.org/officeDocument/2006/relationships/tags" Target="../tags/tag137.xml"/><Relationship Id="rId3" Type="http://schemas.openxmlformats.org/officeDocument/2006/relationships/tags" Target="../tags/tag122.xml"/><Relationship Id="rId21" Type="http://schemas.openxmlformats.org/officeDocument/2006/relationships/image" Target="../media/image7.png"/><Relationship Id="rId7" Type="http://schemas.openxmlformats.org/officeDocument/2006/relationships/tags" Target="../tags/tag126.xml"/><Relationship Id="rId12" Type="http://schemas.openxmlformats.org/officeDocument/2006/relationships/tags" Target="../tags/tag131.xml"/><Relationship Id="rId17" Type="http://schemas.openxmlformats.org/officeDocument/2006/relationships/tags" Target="../tags/tag136.xml"/><Relationship Id="rId2" Type="http://schemas.openxmlformats.org/officeDocument/2006/relationships/tags" Target="../tags/tag121.xml"/><Relationship Id="rId16" Type="http://schemas.openxmlformats.org/officeDocument/2006/relationships/tags" Target="../tags/tag135.xml"/><Relationship Id="rId20" Type="http://schemas.openxmlformats.org/officeDocument/2006/relationships/slideLayout" Target="../slideLayouts/slideLayout6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tags" Target="../tags/tag130.xml"/><Relationship Id="rId5" Type="http://schemas.openxmlformats.org/officeDocument/2006/relationships/tags" Target="../tags/tag124.xml"/><Relationship Id="rId15" Type="http://schemas.openxmlformats.org/officeDocument/2006/relationships/tags" Target="../tags/tag134.xml"/><Relationship Id="rId10" Type="http://schemas.openxmlformats.org/officeDocument/2006/relationships/tags" Target="../tags/tag129.xml"/><Relationship Id="rId19" Type="http://schemas.openxmlformats.org/officeDocument/2006/relationships/tags" Target="../tags/tag138.xml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tags" Target="../tags/tag1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tags" Target="../tags/tag151.xml"/><Relationship Id="rId18" Type="http://schemas.openxmlformats.org/officeDocument/2006/relationships/tags" Target="../tags/tag156.xml"/><Relationship Id="rId3" Type="http://schemas.openxmlformats.org/officeDocument/2006/relationships/tags" Target="../tags/tag141.xml"/><Relationship Id="rId21" Type="http://schemas.openxmlformats.org/officeDocument/2006/relationships/image" Target="../media/image7.png"/><Relationship Id="rId7" Type="http://schemas.openxmlformats.org/officeDocument/2006/relationships/tags" Target="../tags/tag145.xml"/><Relationship Id="rId12" Type="http://schemas.openxmlformats.org/officeDocument/2006/relationships/tags" Target="../tags/tag150.xml"/><Relationship Id="rId17" Type="http://schemas.openxmlformats.org/officeDocument/2006/relationships/tags" Target="../tags/tag155.xml"/><Relationship Id="rId2" Type="http://schemas.openxmlformats.org/officeDocument/2006/relationships/tags" Target="../tags/tag140.xml"/><Relationship Id="rId16" Type="http://schemas.openxmlformats.org/officeDocument/2006/relationships/tags" Target="../tags/tag154.xml"/><Relationship Id="rId20" Type="http://schemas.openxmlformats.org/officeDocument/2006/relationships/slideLayout" Target="../slideLayouts/slideLayout6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tags" Target="../tags/tag149.xml"/><Relationship Id="rId5" Type="http://schemas.openxmlformats.org/officeDocument/2006/relationships/tags" Target="../tags/tag143.xml"/><Relationship Id="rId15" Type="http://schemas.openxmlformats.org/officeDocument/2006/relationships/tags" Target="../tags/tag153.xml"/><Relationship Id="rId10" Type="http://schemas.openxmlformats.org/officeDocument/2006/relationships/tags" Target="../tags/tag148.xml"/><Relationship Id="rId19" Type="http://schemas.openxmlformats.org/officeDocument/2006/relationships/tags" Target="../tags/tag157.xml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4" Type="http://schemas.openxmlformats.org/officeDocument/2006/relationships/tags" Target="../tags/tag15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13" Type="http://schemas.openxmlformats.org/officeDocument/2006/relationships/tags" Target="../tags/tag170.xml"/><Relationship Id="rId18" Type="http://schemas.openxmlformats.org/officeDocument/2006/relationships/tags" Target="../tags/tag175.xml"/><Relationship Id="rId3" Type="http://schemas.openxmlformats.org/officeDocument/2006/relationships/tags" Target="../tags/tag160.xml"/><Relationship Id="rId21" Type="http://schemas.openxmlformats.org/officeDocument/2006/relationships/image" Target="../media/image7.png"/><Relationship Id="rId7" Type="http://schemas.openxmlformats.org/officeDocument/2006/relationships/tags" Target="../tags/tag164.xml"/><Relationship Id="rId12" Type="http://schemas.openxmlformats.org/officeDocument/2006/relationships/tags" Target="../tags/tag169.xml"/><Relationship Id="rId17" Type="http://schemas.openxmlformats.org/officeDocument/2006/relationships/tags" Target="../tags/tag174.xml"/><Relationship Id="rId2" Type="http://schemas.openxmlformats.org/officeDocument/2006/relationships/tags" Target="../tags/tag159.xml"/><Relationship Id="rId16" Type="http://schemas.openxmlformats.org/officeDocument/2006/relationships/tags" Target="../tags/tag173.xml"/><Relationship Id="rId20" Type="http://schemas.openxmlformats.org/officeDocument/2006/relationships/slideLayout" Target="../slideLayouts/slideLayout6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11" Type="http://schemas.openxmlformats.org/officeDocument/2006/relationships/tags" Target="../tags/tag168.xml"/><Relationship Id="rId5" Type="http://schemas.openxmlformats.org/officeDocument/2006/relationships/tags" Target="../tags/tag162.xml"/><Relationship Id="rId15" Type="http://schemas.openxmlformats.org/officeDocument/2006/relationships/tags" Target="../tags/tag172.xml"/><Relationship Id="rId10" Type="http://schemas.openxmlformats.org/officeDocument/2006/relationships/tags" Target="../tags/tag167.xml"/><Relationship Id="rId19" Type="http://schemas.openxmlformats.org/officeDocument/2006/relationships/tags" Target="../tags/tag176.xml"/><Relationship Id="rId4" Type="http://schemas.openxmlformats.org/officeDocument/2006/relationships/tags" Target="../tags/tag161.xml"/><Relationship Id="rId9" Type="http://schemas.openxmlformats.org/officeDocument/2006/relationships/tags" Target="../tags/tag166.xml"/><Relationship Id="rId14" Type="http://schemas.openxmlformats.org/officeDocument/2006/relationships/tags" Target="../tags/tag17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tags" Target="../tags/tag189.xml"/><Relationship Id="rId18" Type="http://schemas.openxmlformats.org/officeDocument/2006/relationships/tags" Target="../tags/tag194.xml"/><Relationship Id="rId3" Type="http://schemas.openxmlformats.org/officeDocument/2006/relationships/tags" Target="../tags/tag179.xml"/><Relationship Id="rId21" Type="http://schemas.openxmlformats.org/officeDocument/2006/relationships/tags" Target="../tags/tag197.xml"/><Relationship Id="rId7" Type="http://schemas.openxmlformats.org/officeDocument/2006/relationships/tags" Target="../tags/tag183.xml"/><Relationship Id="rId12" Type="http://schemas.openxmlformats.org/officeDocument/2006/relationships/tags" Target="../tags/tag188.xml"/><Relationship Id="rId17" Type="http://schemas.openxmlformats.org/officeDocument/2006/relationships/tags" Target="../tags/tag193.xml"/><Relationship Id="rId25" Type="http://schemas.openxmlformats.org/officeDocument/2006/relationships/image" Target="../media/image7.png"/><Relationship Id="rId2" Type="http://schemas.openxmlformats.org/officeDocument/2006/relationships/tags" Target="../tags/tag178.xml"/><Relationship Id="rId16" Type="http://schemas.openxmlformats.org/officeDocument/2006/relationships/tags" Target="../tags/tag192.xml"/><Relationship Id="rId20" Type="http://schemas.openxmlformats.org/officeDocument/2006/relationships/tags" Target="../tags/tag196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tags" Target="../tags/tag187.xml"/><Relationship Id="rId24" Type="http://schemas.openxmlformats.org/officeDocument/2006/relationships/slideLayout" Target="../slideLayouts/slideLayout6.xml"/><Relationship Id="rId5" Type="http://schemas.openxmlformats.org/officeDocument/2006/relationships/tags" Target="../tags/tag181.xml"/><Relationship Id="rId15" Type="http://schemas.openxmlformats.org/officeDocument/2006/relationships/tags" Target="../tags/tag191.xml"/><Relationship Id="rId23" Type="http://schemas.openxmlformats.org/officeDocument/2006/relationships/tags" Target="../tags/tag199.xml"/><Relationship Id="rId10" Type="http://schemas.openxmlformats.org/officeDocument/2006/relationships/tags" Target="../tags/tag186.xml"/><Relationship Id="rId19" Type="http://schemas.openxmlformats.org/officeDocument/2006/relationships/tags" Target="../tags/tag195.xml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4" Type="http://schemas.openxmlformats.org/officeDocument/2006/relationships/tags" Target="../tags/tag190.xml"/><Relationship Id="rId22" Type="http://schemas.openxmlformats.org/officeDocument/2006/relationships/tags" Target="../tags/tag19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tags" Target="../tags/tag212.xml"/><Relationship Id="rId18" Type="http://schemas.openxmlformats.org/officeDocument/2006/relationships/tags" Target="../tags/tag217.xml"/><Relationship Id="rId3" Type="http://schemas.openxmlformats.org/officeDocument/2006/relationships/tags" Target="../tags/tag202.xml"/><Relationship Id="rId21" Type="http://schemas.openxmlformats.org/officeDocument/2006/relationships/tags" Target="../tags/tag220.xml"/><Relationship Id="rId7" Type="http://schemas.openxmlformats.org/officeDocument/2006/relationships/tags" Target="../tags/tag206.xml"/><Relationship Id="rId12" Type="http://schemas.openxmlformats.org/officeDocument/2006/relationships/tags" Target="../tags/tag211.xml"/><Relationship Id="rId17" Type="http://schemas.openxmlformats.org/officeDocument/2006/relationships/tags" Target="../tags/tag216.xml"/><Relationship Id="rId25" Type="http://schemas.openxmlformats.org/officeDocument/2006/relationships/image" Target="../media/image7.png"/><Relationship Id="rId2" Type="http://schemas.openxmlformats.org/officeDocument/2006/relationships/tags" Target="../tags/tag201.xml"/><Relationship Id="rId16" Type="http://schemas.openxmlformats.org/officeDocument/2006/relationships/tags" Target="../tags/tag215.xml"/><Relationship Id="rId20" Type="http://schemas.openxmlformats.org/officeDocument/2006/relationships/tags" Target="../tags/tag219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tags" Target="../tags/tag210.xml"/><Relationship Id="rId24" Type="http://schemas.openxmlformats.org/officeDocument/2006/relationships/slideLayout" Target="../slideLayouts/slideLayout6.xml"/><Relationship Id="rId5" Type="http://schemas.openxmlformats.org/officeDocument/2006/relationships/tags" Target="../tags/tag204.xml"/><Relationship Id="rId15" Type="http://schemas.openxmlformats.org/officeDocument/2006/relationships/tags" Target="../tags/tag214.xml"/><Relationship Id="rId23" Type="http://schemas.openxmlformats.org/officeDocument/2006/relationships/tags" Target="../tags/tag222.xml"/><Relationship Id="rId10" Type="http://schemas.openxmlformats.org/officeDocument/2006/relationships/tags" Target="../tags/tag209.xml"/><Relationship Id="rId19" Type="http://schemas.openxmlformats.org/officeDocument/2006/relationships/tags" Target="../tags/tag218.xml"/><Relationship Id="rId4" Type="http://schemas.openxmlformats.org/officeDocument/2006/relationships/tags" Target="../tags/tag203.xml"/><Relationship Id="rId9" Type="http://schemas.openxmlformats.org/officeDocument/2006/relationships/tags" Target="../tags/tag208.xml"/><Relationship Id="rId14" Type="http://schemas.openxmlformats.org/officeDocument/2006/relationships/tags" Target="../tags/tag213.xml"/><Relationship Id="rId22" Type="http://schemas.openxmlformats.org/officeDocument/2006/relationships/tags" Target="../tags/tag22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30.xml"/><Relationship Id="rId13" Type="http://schemas.openxmlformats.org/officeDocument/2006/relationships/tags" Target="../tags/tag235.xml"/><Relationship Id="rId18" Type="http://schemas.openxmlformats.org/officeDocument/2006/relationships/tags" Target="../tags/tag240.xml"/><Relationship Id="rId3" Type="http://schemas.openxmlformats.org/officeDocument/2006/relationships/tags" Target="../tags/tag225.xml"/><Relationship Id="rId21" Type="http://schemas.openxmlformats.org/officeDocument/2006/relationships/tags" Target="../tags/tag243.xml"/><Relationship Id="rId7" Type="http://schemas.openxmlformats.org/officeDocument/2006/relationships/tags" Target="../tags/tag229.xml"/><Relationship Id="rId12" Type="http://schemas.openxmlformats.org/officeDocument/2006/relationships/tags" Target="../tags/tag234.xml"/><Relationship Id="rId17" Type="http://schemas.openxmlformats.org/officeDocument/2006/relationships/tags" Target="../tags/tag239.xml"/><Relationship Id="rId25" Type="http://schemas.openxmlformats.org/officeDocument/2006/relationships/image" Target="../media/image7.png"/><Relationship Id="rId2" Type="http://schemas.openxmlformats.org/officeDocument/2006/relationships/tags" Target="../tags/tag224.xml"/><Relationship Id="rId16" Type="http://schemas.openxmlformats.org/officeDocument/2006/relationships/tags" Target="../tags/tag238.xml"/><Relationship Id="rId20" Type="http://schemas.openxmlformats.org/officeDocument/2006/relationships/tags" Target="../tags/tag242.xml"/><Relationship Id="rId1" Type="http://schemas.openxmlformats.org/officeDocument/2006/relationships/tags" Target="../tags/tag223.xml"/><Relationship Id="rId6" Type="http://schemas.openxmlformats.org/officeDocument/2006/relationships/tags" Target="../tags/tag228.xml"/><Relationship Id="rId11" Type="http://schemas.openxmlformats.org/officeDocument/2006/relationships/tags" Target="../tags/tag233.xml"/><Relationship Id="rId24" Type="http://schemas.openxmlformats.org/officeDocument/2006/relationships/slideLayout" Target="../slideLayouts/slideLayout6.xml"/><Relationship Id="rId5" Type="http://schemas.openxmlformats.org/officeDocument/2006/relationships/tags" Target="../tags/tag227.xml"/><Relationship Id="rId15" Type="http://schemas.openxmlformats.org/officeDocument/2006/relationships/tags" Target="../tags/tag237.xml"/><Relationship Id="rId23" Type="http://schemas.openxmlformats.org/officeDocument/2006/relationships/tags" Target="../tags/tag245.xml"/><Relationship Id="rId10" Type="http://schemas.openxmlformats.org/officeDocument/2006/relationships/tags" Target="../tags/tag232.xml"/><Relationship Id="rId19" Type="http://schemas.openxmlformats.org/officeDocument/2006/relationships/tags" Target="../tags/tag241.xml"/><Relationship Id="rId4" Type="http://schemas.openxmlformats.org/officeDocument/2006/relationships/tags" Target="../tags/tag226.xml"/><Relationship Id="rId9" Type="http://schemas.openxmlformats.org/officeDocument/2006/relationships/tags" Target="../tags/tag231.xml"/><Relationship Id="rId14" Type="http://schemas.openxmlformats.org/officeDocument/2006/relationships/tags" Target="../tags/tag236.xml"/><Relationship Id="rId22" Type="http://schemas.openxmlformats.org/officeDocument/2006/relationships/tags" Target="../tags/tag2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253.xml"/><Relationship Id="rId13" Type="http://schemas.openxmlformats.org/officeDocument/2006/relationships/tags" Target="../tags/tag258.xml"/><Relationship Id="rId18" Type="http://schemas.openxmlformats.org/officeDocument/2006/relationships/tags" Target="../tags/tag263.xml"/><Relationship Id="rId3" Type="http://schemas.openxmlformats.org/officeDocument/2006/relationships/tags" Target="../tags/tag248.xml"/><Relationship Id="rId21" Type="http://schemas.openxmlformats.org/officeDocument/2006/relationships/tags" Target="../tags/tag266.xml"/><Relationship Id="rId7" Type="http://schemas.openxmlformats.org/officeDocument/2006/relationships/tags" Target="../tags/tag252.xml"/><Relationship Id="rId12" Type="http://schemas.openxmlformats.org/officeDocument/2006/relationships/tags" Target="../tags/tag257.xml"/><Relationship Id="rId17" Type="http://schemas.openxmlformats.org/officeDocument/2006/relationships/tags" Target="../tags/tag262.xml"/><Relationship Id="rId25" Type="http://schemas.openxmlformats.org/officeDocument/2006/relationships/image" Target="../media/image7.png"/><Relationship Id="rId2" Type="http://schemas.openxmlformats.org/officeDocument/2006/relationships/tags" Target="../tags/tag247.xml"/><Relationship Id="rId16" Type="http://schemas.openxmlformats.org/officeDocument/2006/relationships/tags" Target="../tags/tag261.xml"/><Relationship Id="rId20" Type="http://schemas.openxmlformats.org/officeDocument/2006/relationships/tags" Target="../tags/tag265.xml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tags" Target="../tags/tag256.xml"/><Relationship Id="rId24" Type="http://schemas.openxmlformats.org/officeDocument/2006/relationships/slideLayout" Target="../slideLayouts/slideLayout6.xml"/><Relationship Id="rId5" Type="http://schemas.openxmlformats.org/officeDocument/2006/relationships/tags" Target="../tags/tag250.xml"/><Relationship Id="rId15" Type="http://schemas.openxmlformats.org/officeDocument/2006/relationships/tags" Target="../tags/tag260.xml"/><Relationship Id="rId23" Type="http://schemas.openxmlformats.org/officeDocument/2006/relationships/tags" Target="../tags/tag268.xml"/><Relationship Id="rId10" Type="http://schemas.openxmlformats.org/officeDocument/2006/relationships/tags" Target="../tags/tag255.xml"/><Relationship Id="rId19" Type="http://schemas.openxmlformats.org/officeDocument/2006/relationships/tags" Target="../tags/tag264.xml"/><Relationship Id="rId4" Type="http://schemas.openxmlformats.org/officeDocument/2006/relationships/tags" Target="../tags/tag249.xml"/><Relationship Id="rId9" Type="http://schemas.openxmlformats.org/officeDocument/2006/relationships/tags" Target="../tags/tag254.xml"/><Relationship Id="rId14" Type="http://schemas.openxmlformats.org/officeDocument/2006/relationships/tags" Target="../tags/tag259.xml"/><Relationship Id="rId22" Type="http://schemas.openxmlformats.org/officeDocument/2006/relationships/tags" Target="../tags/tag26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276.xml"/><Relationship Id="rId13" Type="http://schemas.openxmlformats.org/officeDocument/2006/relationships/tags" Target="../tags/tag281.xml"/><Relationship Id="rId18" Type="http://schemas.openxmlformats.org/officeDocument/2006/relationships/tags" Target="../tags/tag286.xml"/><Relationship Id="rId26" Type="http://schemas.openxmlformats.org/officeDocument/2006/relationships/tags" Target="../tags/tag294.xml"/><Relationship Id="rId3" Type="http://schemas.openxmlformats.org/officeDocument/2006/relationships/tags" Target="../tags/tag271.xml"/><Relationship Id="rId21" Type="http://schemas.openxmlformats.org/officeDocument/2006/relationships/tags" Target="../tags/tag289.xml"/><Relationship Id="rId7" Type="http://schemas.openxmlformats.org/officeDocument/2006/relationships/tags" Target="../tags/tag275.xml"/><Relationship Id="rId12" Type="http://schemas.openxmlformats.org/officeDocument/2006/relationships/tags" Target="../tags/tag280.xml"/><Relationship Id="rId17" Type="http://schemas.openxmlformats.org/officeDocument/2006/relationships/tags" Target="../tags/tag285.xml"/><Relationship Id="rId25" Type="http://schemas.openxmlformats.org/officeDocument/2006/relationships/tags" Target="../tags/tag293.xml"/><Relationship Id="rId2" Type="http://schemas.openxmlformats.org/officeDocument/2006/relationships/tags" Target="../tags/tag270.xml"/><Relationship Id="rId16" Type="http://schemas.openxmlformats.org/officeDocument/2006/relationships/tags" Target="../tags/tag284.xml"/><Relationship Id="rId20" Type="http://schemas.openxmlformats.org/officeDocument/2006/relationships/tags" Target="../tags/tag288.xml"/><Relationship Id="rId29" Type="http://schemas.openxmlformats.org/officeDocument/2006/relationships/image" Target="../media/image7.png"/><Relationship Id="rId1" Type="http://schemas.openxmlformats.org/officeDocument/2006/relationships/tags" Target="../tags/tag269.xml"/><Relationship Id="rId6" Type="http://schemas.openxmlformats.org/officeDocument/2006/relationships/tags" Target="../tags/tag274.xml"/><Relationship Id="rId11" Type="http://schemas.openxmlformats.org/officeDocument/2006/relationships/tags" Target="../tags/tag279.xml"/><Relationship Id="rId24" Type="http://schemas.openxmlformats.org/officeDocument/2006/relationships/tags" Target="../tags/tag292.xml"/><Relationship Id="rId5" Type="http://schemas.openxmlformats.org/officeDocument/2006/relationships/tags" Target="../tags/tag273.xml"/><Relationship Id="rId15" Type="http://schemas.openxmlformats.org/officeDocument/2006/relationships/tags" Target="../tags/tag283.xml"/><Relationship Id="rId23" Type="http://schemas.openxmlformats.org/officeDocument/2006/relationships/tags" Target="../tags/tag291.xml"/><Relationship Id="rId28" Type="http://schemas.openxmlformats.org/officeDocument/2006/relationships/slideLayout" Target="../slideLayouts/slideLayout6.xml"/><Relationship Id="rId10" Type="http://schemas.openxmlformats.org/officeDocument/2006/relationships/tags" Target="../tags/tag278.xml"/><Relationship Id="rId19" Type="http://schemas.openxmlformats.org/officeDocument/2006/relationships/tags" Target="../tags/tag287.xml"/><Relationship Id="rId4" Type="http://schemas.openxmlformats.org/officeDocument/2006/relationships/tags" Target="../tags/tag272.xml"/><Relationship Id="rId9" Type="http://schemas.openxmlformats.org/officeDocument/2006/relationships/tags" Target="../tags/tag277.xml"/><Relationship Id="rId14" Type="http://schemas.openxmlformats.org/officeDocument/2006/relationships/tags" Target="../tags/tag282.xml"/><Relationship Id="rId22" Type="http://schemas.openxmlformats.org/officeDocument/2006/relationships/tags" Target="../tags/tag290.xml"/><Relationship Id="rId27" Type="http://schemas.openxmlformats.org/officeDocument/2006/relationships/tags" Target="../tags/tag29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wmf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303.xml"/><Relationship Id="rId13" Type="http://schemas.openxmlformats.org/officeDocument/2006/relationships/tags" Target="../tags/tag308.xml"/><Relationship Id="rId18" Type="http://schemas.openxmlformats.org/officeDocument/2006/relationships/slideLayout" Target="../slideLayouts/slideLayout6.xml"/><Relationship Id="rId3" Type="http://schemas.openxmlformats.org/officeDocument/2006/relationships/tags" Target="../tags/tag298.xml"/><Relationship Id="rId7" Type="http://schemas.openxmlformats.org/officeDocument/2006/relationships/tags" Target="../tags/tag302.xml"/><Relationship Id="rId12" Type="http://schemas.openxmlformats.org/officeDocument/2006/relationships/tags" Target="../tags/tag307.xml"/><Relationship Id="rId17" Type="http://schemas.openxmlformats.org/officeDocument/2006/relationships/tags" Target="../tags/tag312.xml"/><Relationship Id="rId2" Type="http://schemas.openxmlformats.org/officeDocument/2006/relationships/tags" Target="../tags/tag297.xml"/><Relationship Id="rId16" Type="http://schemas.openxmlformats.org/officeDocument/2006/relationships/tags" Target="../tags/tag311.xml"/><Relationship Id="rId20" Type="http://schemas.openxmlformats.org/officeDocument/2006/relationships/image" Target="../media/image7.png"/><Relationship Id="rId1" Type="http://schemas.openxmlformats.org/officeDocument/2006/relationships/tags" Target="../tags/tag296.xml"/><Relationship Id="rId6" Type="http://schemas.openxmlformats.org/officeDocument/2006/relationships/tags" Target="../tags/tag301.xml"/><Relationship Id="rId11" Type="http://schemas.openxmlformats.org/officeDocument/2006/relationships/tags" Target="../tags/tag306.xml"/><Relationship Id="rId5" Type="http://schemas.openxmlformats.org/officeDocument/2006/relationships/tags" Target="../tags/tag300.xml"/><Relationship Id="rId15" Type="http://schemas.openxmlformats.org/officeDocument/2006/relationships/tags" Target="../tags/tag310.xml"/><Relationship Id="rId10" Type="http://schemas.openxmlformats.org/officeDocument/2006/relationships/tags" Target="../tags/tag305.xml"/><Relationship Id="rId19" Type="http://schemas.openxmlformats.org/officeDocument/2006/relationships/image" Target="../media/image17.png"/><Relationship Id="rId4" Type="http://schemas.openxmlformats.org/officeDocument/2006/relationships/tags" Target="../tags/tag299.xml"/><Relationship Id="rId9" Type="http://schemas.openxmlformats.org/officeDocument/2006/relationships/tags" Target="../tags/tag304.xml"/><Relationship Id="rId14" Type="http://schemas.openxmlformats.org/officeDocument/2006/relationships/tags" Target="../tags/tag30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image" Target="../media/image7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320.xml"/><Relationship Id="rId13" Type="http://schemas.openxmlformats.org/officeDocument/2006/relationships/tags" Target="../tags/tag325.xml"/><Relationship Id="rId18" Type="http://schemas.openxmlformats.org/officeDocument/2006/relationships/tags" Target="../tags/tag330.xml"/><Relationship Id="rId26" Type="http://schemas.openxmlformats.org/officeDocument/2006/relationships/tags" Target="../tags/tag338.xml"/><Relationship Id="rId3" Type="http://schemas.openxmlformats.org/officeDocument/2006/relationships/tags" Target="../tags/tag315.xml"/><Relationship Id="rId21" Type="http://schemas.openxmlformats.org/officeDocument/2006/relationships/tags" Target="../tags/tag333.xml"/><Relationship Id="rId7" Type="http://schemas.openxmlformats.org/officeDocument/2006/relationships/tags" Target="../tags/tag319.xml"/><Relationship Id="rId12" Type="http://schemas.openxmlformats.org/officeDocument/2006/relationships/tags" Target="../tags/tag324.xml"/><Relationship Id="rId17" Type="http://schemas.openxmlformats.org/officeDocument/2006/relationships/tags" Target="../tags/tag329.xml"/><Relationship Id="rId25" Type="http://schemas.openxmlformats.org/officeDocument/2006/relationships/tags" Target="../tags/tag337.xml"/><Relationship Id="rId2" Type="http://schemas.openxmlformats.org/officeDocument/2006/relationships/tags" Target="../tags/tag314.xml"/><Relationship Id="rId16" Type="http://schemas.openxmlformats.org/officeDocument/2006/relationships/tags" Target="../tags/tag328.xml"/><Relationship Id="rId20" Type="http://schemas.openxmlformats.org/officeDocument/2006/relationships/tags" Target="../tags/tag332.xml"/><Relationship Id="rId29" Type="http://schemas.openxmlformats.org/officeDocument/2006/relationships/image" Target="../media/image7.png"/><Relationship Id="rId1" Type="http://schemas.openxmlformats.org/officeDocument/2006/relationships/tags" Target="../tags/tag313.xml"/><Relationship Id="rId6" Type="http://schemas.openxmlformats.org/officeDocument/2006/relationships/tags" Target="../tags/tag318.xml"/><Relationship Id="rId11" Type="http://schemas.openxmlformats.org/officeDocument/2006/relationships/tags" Target="../tags/tag323.xml"/><Relationship Id="rId24" Type="http://schemas.openxmlformats.org/officeDocument/2006/relationships/tags" Target="../tags/tag336.xml"/><Relationship Id="rId5" Type="http://schemas.openxmlformats.org/officeDocument/2006/relationships/tags" Target="../tags/tag317.xml"/><Relationship Id="rId15" Type="http://schemas.openxmlformats.org/officeDocument/2006/relationships/tags" Target="../tags/tag327.xml"/><Relationship Id="rId23" Type="http://schemas.openxmlformats.org/officeDocument/2006/relationships/tags" Target="../tags/tag335.xml"/><Relationship Id="rId28" Type="http://schemas.openxmlformats.org/officeDocument/2006/relationships/slideLayout" Target="../slideLayouts/slideLayout6.xml"/><Relationship Id="rId10" Type="http://schemas.openxmlformats.org/officeDocument/2006/relationships/tags" Target="../tags/tag322.xml"/><Relationship Id="rId19" Type="http://schemas.openxmlformats.org/officeDocument/2006/relationships/tags" Target="../tags/tag331.xml"/><Relationship Id="rId4" Type="http://schemas.openxmlformats.org/officeDocument/2006/relationships/tags" Target="../tags/tag316.xml"/><Relationship Id="rId9" Type="http://schemas.openxmlformats.org/officeDocument/2006/relationships/tags" Target="../tags/tag321.xml"/><Relationship Id="rId14" Type="http://schemas.openxmlformats.org/officeDocument/2006/relationships/tags" Target="../tags/tag326.xml"/><Relationship Id="rId22" Type="http://schemas.openxmlformats.org/officeDocument/2006/relationships/tags" Target="../tags/tag334.xml"/><Relationship Id="rId27" Type="http://schemas.openxmlformats.org/officeDocument/2006/relationships/tags" Target="../tags/tag33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2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4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6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microsoft.com/office/2007/relationships/hdphoto" Target="../media/hdphoto7.wdp"/><Relationship Id="rId5" Type="http://schemas.openxmlformats.org/officeDocument/2006/relationships/image" Target="../media/image40.png"/><Relationship Id="rId4" Type="http://schemas.microsoft.com/office/2007/relationships/hdphoto" Target="../media/hdphoto6.wdp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8.wdp"/><Relationship Id="rId5" Type="http://schemas.openxmlformats.org/officeDocument/2006/relationships/image" Target="../media/image41.png"/><Relationship Id="rId4" Type="http://schemas.microsoft.com/office/2007/relationships/hdphoto" Target="../media/hdphoto6.wdp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8.wdp"/><Relationship Id="rId5" Type="http://schemas.openxmlformats.org/officeDocument/2006/relationships/image" Target="../media/image41.png"/><Relationship Id="rId4" Type="http://schemas.microsoft.com/office/2007/relationships/hdphoto" Target="../media/hdphoto6.wdp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4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6.wdp"/><Relationship Id="rId5" Type="http://schemas.openxmlformats.org/officeDocument/2006/relationships/image" Target="../media/image39.png"/><Relationship Id="rId10" Type="http://schemas.microsoft.com/office/2007/relationships/hdphoto" Target="../media/hdphoto7.wdp"/><Relationship Id="rId4" Type="http://schemas.microsoft.com/office/2007/relationships/hdphoto" Target="../media/hdphoto9.wdp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3" Type="http://schemas.openxmlformats.org/officeDocument/2006/relationships/tags" Target="../tags/tag22.xml"/><Relationship Id="rId21" Type="http://schemas.openxmlformats.org/officeDocument/2006/relationships/image" Target="../media/image7.png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0" Type="http://schemas.openxmlformats.org/officeDocument/2006/relationships/slideLayout" Target="../slideLayouts/slideLayout6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10" Type="http://schemas.openxmlformats.org/officeDocument/2006/relationships/tags" Target="../tags/tag29.xml"/><Relationship Id="rId19" Type="http://schemas.openxmlformats.org/officeDocument/2006/relationships/tags" Target="../tags/tag38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tags" Target="../tags/tag346.xml"/><Relationship Id="rId13" Type="http://schemas.openxmlformats.org/officeDocument/2006/relationships/image" Target="../media/image43.wmf"/><Relationship Id="rId3" Type="http://schemas.openxmlformats.org/officeDocument/2006/relationships/tags" Target="../tags/tag341.xml"/><Relationship Id="rId7" Type="http://schemas.openxmlformats.org/officeDocument/2006/relationships/tags" Target="../tags/tag345.xml"/><Relationship Id="rId12" Type="http://schemas.openxmlformats.org/officeDocument/2006/relationships/oleObject" Target="../embeddings/oleObject7.bin"/><Relationship Id="rId2" Type="http://schemas.openxmlformats.org/officeDocument/2006/relationships/tags" Target="../tags/tag340.xml"/><Relationship Id="rId1" Type="http://schemas.openxmlformats.org/officeDocument/2006/relationships/vmlDrawing" Target="../drawings/vmlDrawing5.vml"/><Relationship Id="rId6" Type="http://schemas.openxmlformats.org/officeDocument/2006/relationships/tags" Target="../tags/tag344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343.xml"/><Relationship Id="rId10" Type="http://schemas.openxmlformats.org/officeDocument/2006/relationships/tags" Target="../tags/tag348.xml"/><Relationship Id="rId4" Type="http://schemas.openxmlformats.org/officeDocument/2006/relationships/tags" Target="../tags/tag342.xml"/><Relationship Id="rId9" Type="http://schemas.openxmlformats.org/officeDocument/2006/relationships/tags" Target="../tags/tag347.xml"/><Relationship Id="rId14" Type="http://schemas.openxmlformats.org/officeDocument/2006/relationships/image" Target="../media/image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8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46.wmf"/><Relationship Id="rId10" Type="http://schemas.microsoft.com/office/2007/relationships/hdphoto" Target="../media/hdphoto10.wdp"/><Relationship Id="rId4" Type="http://schemas.openxmlformats.org/officeDocument/2006/relationships/oleObject" Target="../embeddings/oleObject9.bin"/><Relationship Id="rId9" Type="http://schemas.openxmlformats.org/officeDocument/2006/relationships/image" Target="../media/image4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tags" Target="../tags/tag355.xml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7.png"/><Relationship Id="rId3" Type="http://schemas.openxmlformats.org/officeDocument/2006/relationships/tags" Target="../tags/tag350.xml"/><Relationship Id="rId7" Type="http://schemas.openxmlformats.org/officeDocument/2006/relationships/tags" Target="../tags/tag354.xml"/><Relationship Id="rId12" Type="http://schemas.openxmlformats.org/officeDocument/2006/relationships/slideLayout" Target="../slideLayouts/slideLayout6.xml"/><Relationship Id="rId17" Type="http://schemas.openxmlformats.org/officeDocument/2006/relationships/image" Target="../media/image48.wmf"/><Relationship Id="rId2" Type="http://schemas.openxmlformats.org/officeDocument/2006/relationships/tags" Target="../tags/tag349.xml"/><Relationship Id="rId16" Type="http://schemas.openxmlformats.org/officeDocument/2006/relationships/image" Target="../media/image47.wmf"/><Relationship Id="rId1" Type="http://schemas.openxmlformats.org/officeDocument/2006/relationships/vmlDrawing" Target="../drawings/vmlDrawing8.vml"/><Relationship Id="rId6" Type="http://schemas.openxmlformats.org/officeDocument/2006/relationships/tags" Target="../tags/tag353.xml"/><Relationship Id="rId11" Type="http://schemas.openxmlformats.org/officeDocument/2006/relationships/tags" Target="../tags/tag358.xml"/><Relationship Id="rId5" Type="http://schemas.openxmlformats.org/officeDocument/2006/relationships/tags" Target="../tags/tag352.xml"/><Relationship Id="rId15" Type="http://schemas.openxmlformats.org/officeDocument/2006/relationships/oleObject" Target="../embeddings/oleObject12.bin"/><Relationship Id="rId10" Type="http://schemas.openxmlformats.org/officeDocument/2006/relationships/tags" Target="../tags/tag357.xml"/><Relationship Id="rId4" Type="http://schemas.openxmlformats.org/officeDocument/2006/relationships/tags" Target="../tags/tag351.xml"/><Relationship Id="rId9" Type="http://schemas.openxmlformats.org/officeDocument/2006/relationships/tags" Target="../tags/tag356.xml"/><Relationship Id="rId14" Type="http://schemas.openxmlformats.org/officeDocument/2006/relationships/image" Target="../media/image46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3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1.wdp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tags" Target="../tags/tag366.xml"/><Relationship Id="rId13" Type="http://schemas.openxmlformats.org/officeDocument/2006/relationships/image" Target="../media/image7.png"/><Relationship Id="rId3" Type="http://schemas.openxmlformats.org/officeDocument/2006/relationships/tags" Target="../tags/tag361.xml"/><Relationship Id="rId7" Type="http://schemas.openxmlformats.org/officeDocument/2006/relationships/tags" Target="../tags/tag365.xml"/><Relationship Id="rId12" Type="http://schemas.microsoft.com/office/2007/relationships/hdphoto" Target="../media/hdphoto11.wdp"/><Relationship Id="rId2" Type="http://schemas.openxmlformats.org/officeDocument/2006/relationships/tags" Target="../tags/tag360.xml"/><Relationship Id="rId1" Type="http://schemas.openxmlformats.org/officeDocument/2006/relationships/tags" Target="../tags/tag359.xml"/><Relationship Id="rId6" Type="http://schemas.openxmlformats.org/officeDocument/2006/relationships/tags" Target="../tags/tag364.xml"/><Relationship Id="rId11" Type="http://schemas.openxmlformats.org/officeDocument/2006/relationships/image" Target="../media/image50.png"/><Relationship Id="rId5" Type="http://schemas.openxmlformats.org/officeDocument/2006/relationships/tags" Target="../tags/tag363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362.xml"/><Relationship Id="rId9" Type="http://schemas.openxmlformats.org/officeDocument/2006/relationships/tags" Target="../tags/tag36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tags" Target="../tags/tag51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5" Type="http://schemas.openxmlformats.org/officeDocument/2006/relationships/image" Target="../media/image7.png"/><Relationship Id="rId10" Type="http://schemas.openxmlformats.org/officeDocument/2006/relationships/tags" Target="../tags/tag48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2.wdp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tags" Target="../tags/tag64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5" Type="http://schemas.openxmlformats.org/officeDocument/2006/relationships/tags" Target="../tags/tag56.xml"/><Relationship Id="rId15" Type="http://schemas.openxmlformats.org/officeDocument/2006/relationships/image" Target="../media/image7.png"/><Relationship Id="rId10" Type="http://schemas.openxmlformats.org/officeDocument/2006/relationships/tags" Target="../tags/tag61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Tm="704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279553"/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属性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与度量 </a:t>
            </a:r>
          </a:p>
        </p:txBody>
      </p:sp>
      <p:sp>
        <p:nvSpPr>
          <p:cNvPr id="11267" name="文本占位符 279554"/>
          <p:cNvSpPr>
            <a:spLocks noGrp="1" noChangeArrowheads="1"/>
          </p:cNvSpPr>
          <p:nvPr>
            <p:ph idx="4294967295"/>
          </p:nvPr>
        </p:nvSpPr>
        <p:spPr>
          <a:xfrm>
            <a:off x="252000" y="756000"/>
            <a:ext cx="8640000" cy="3033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cs typeface="+mn-ea"/>
                <a:sym typeface="Times New Roman" panose="02020603050405020304" pitchFamily="18" charset="0"/>
              </a:rPr>
              <a:t>An </a:t>
            </a:r>
            <a:r>
              <a:rPr lang="en-US" altLang="zh-CN" sz="2400" b="1">
                <a:solidFill>
                  <a:srgbClr val="FF6600"/>
                </a:solidFill>
                <a:cs typeface="+mn-ea"/>
                <a:sym typeface="Times New Roman" panose="02020603050405020304" pitchFamily="18" charset="0"/>
              </a:rPr>
              <a:t>attribute</a:t>
            </a:r>
            <a:r>
              <a:rPr lang="en-US" altLang="zh-CN" sz="2400" dirty="0">
                <a:cs typeface="+mn-ea"/>
                <a:sym typeface="Times New Roman" panose="02020603050405020304" pitchFamily="18" charset="0"/>
              </a:rPr>
              <a:t> </a:t>
            </a:r>
            <a:r>
              <a:rPr lang="zh-CN" altLang="en-US" sz="2400" dirty="0">
                <a:cs typeface="+mn-ea"/>
                <a:sym typeface="Times New Roman" panose="02020603050405020304" pitchFamily="18" charset="0"/>
              </a:rPr>
              <a:t>（</a:t>
            </a:r>
            <a:r>
              <a:rPr lang="zh-CN" altLang="en-US" sz="2400">
                <a:cs typeface="+mn-ea"/>
                <a:sym typeface="Times New Roman" panose="02020603050405020304" pitchFamily="18" charset="0"/>
              </a:rPr>
              <a:t>属性）</a:t>
            </a:r>
            <a:r>
              <a:rPr lang="en-US" altLang="zh-CN" sz="2400" dirty="0">
                <a:cs typeface="+mn-ea"/>
                <a:sym typeface="Times New Roman" panose="02020603050405020304" pitchFamily="18" charset="0"/>
              </a:rPr>
              <a:t>is a property or characteristic of an object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200" dirty="0">
                <a:sym typeface="Times New Roman" panose="02020603050405020304" pitchFamily="18" charset="0"/>
              </a:rPr>
              <a:t>Example: </a:t>
            </a:r>
            <a:r>
              <a:rPr lang="zh-CN" altLang="en-US" sz="2200" dirty="0">
                <a:sym typeface="Times New Roman" panose="02020603050405020304" pitchFamily="18" charset="0"/>
              </a:rPr>
              <a:t>人的身高，体重，眼睛的</a:t>
            </a:r>
            <a:r>
              <a:rPr lang="zh-CN" altLang="en-US" sz="2200">
                <a:sym typeface="Times New Roman" panose="02020603050405020304" pitchFamily="18" charset="0"/>
              </a:rPr>
              <a:t>颜色等</a:t>
            </a:r>
            <a:endParaRPr lang="en-US" altLang="zh-CN" sz="2200" dirty="0"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FF6600"/>
                </a:solidFill>
                <a:cs typeface="+mn-ea"/>
                <a:sym typeface="Times New Roman" panose="02020603050405020304" pitchFamily="18" charset="0"/>
              </a:rPr>
              <a:t>Attribute values</a:t>
            </a:r>
            <a:r>
              <a:rPr lang="zh-CN" altLang="en-US" sz="2400" b="1" dirty="0">
                <a:solidFill>
                  <a:srgbClr val="FF6600"/>
                </a:solidFill>
                <a:cs typeface="+mn-ea"/>
                <a:sym typeface="Times New Roman" panose="02020603050405020304" pitchFamily="18" charset="0"/>
              </a:rPr>
              <a:t>（属性值：定义属性的特定的特征或</a:t>
            </a:r>
            <a:r>
              <a:rPr lang="zh-CN" altLang="en-US" sz="2400" b="1">
                <a:solidFill>
                  <a:srgbClr val="FF6600"/>
                </a:solidFill>
                <a:cs typeface="+mn-ea"/>
                <a:sym typeface="Times New Roman" panose="02020603050405020304" pitchFamily="18" charset="0"/>
              </a:rPr>
              <a:t>参数）</a:t>
            </a:r>
            <a:r>
              <a:rPr lang="en-US" altLang="zh-CN" sz="2400" b="1" dirty="0">
                <a:solidFill>
                  <a:srgbClr val="FF6600"/>
                </a:solidFill>
                <a:cs typeface="+mn-ea"/>
                <a:sym typeface="Times New Roman" panose="02020603050405020304" pitchFamily="18" charset="0"/>
              </a:rPr>
              <a:t> </a:t>
            </a:r>
            <a:r>
              <a:rPr lang="en-US" altLang="zh-CN" sz="2400">
                <a:cs typeface="+mn-ea"/>
                <a:sym typeface="Times New Roman" panose="02020603050405020304" pitchFamily="18" charset="0"/>
              </a:rPr>
              <a:t>are </a:t>
            </a:r>
            <a:r>
              <a:rPr lang="en-US" altLang="zh-CN" sz="2400" dirty="0">
                <a:cs typeface="+mn-ea"/>
                <a:sym typeface="Times New Roman" panose="02020603050405020304" pitchFamily="18" charset="0"/>
              </a:rPr>
              <a:t>numbers or symbols assigned to an attribute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200" dirty="0">
                <a:sym typeface="Times New Roman" panose="02020603050405020304" pitchFamily="18" charset="0"/>
              </a:rPr>
              <a:t>Example</a:t>
            </a:r>
            <a:r>
              <a:rPr lang="en-US" altLang="zh-CN" sz="2200">
                <a:sym typeface="Times New Roman" panose="02020603050405020304" pitchFamily="18" charset="0"/>
              </a:rPr>
              <a:t>: 175cm</a:t>
            </a:r>
            <a:r>
              <a:rPr lang="zh-CN" altLang="en-US" sz="2200">
                <a:sym typeface="Times New Roman" panose="02020603050405020304" pitchFamily="18" charset="0"/>
              </a:rPr>
              <a:t>，</a:t>
            </a:r>
            <a:r>
              <a:rPr lang="en-US" altLang="zh-CN" sz="2200" dirty="0">
                <a:sym typeface="Times New Roman" panose="02020603050405020304" pitchFamily="18" charset="0"/>
              </a:rPr>
              <a:t>70kg</a:t>
            </a:r>
            <a:r>
              <a:rPr lang="zh-CN" altLang="en-US" sz="2200">
                <a:sym typeface="Times New Roman" panose="02020603050405020304" pitchFamily="18" charset="0"/>
              </a:rPr>
              <a:t>，黑色</a:t>
            </a:r>
            <a:endParaRPr lang="en-US" altLang="zh-CN" sz="2200" dirty="0">
              <a:sym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b="5911"/>
          <a:stretch/>
        </p:blipFill>
        <p:spPr>
          <a:xfrm>
            <a:off x="1605790" y="3820923"/>
            <a:ext cx="5932420" cy="2939710"/>
          </a:xfrm>
          <a:prstGeom prst="rect">
            <a:avLst/>
          </a:prstGeom>
        </p:spPr>
      </p:pic>
    </p:spTree>
  </p:cSld>
  <p:clrMapOvr>
    <a:masterClrMapping/>
  </p:clrMapOvr>
  <p:transition spd="med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1584399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创建时间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= 1 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月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 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日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828800" y="236941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创建时间表示属性，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 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月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 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日表示属性</a:t>
            </a:r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1828800" y="3226668"/>
            <a:ext cx="6631632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创建时间表示属性值，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 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月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 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日表示属性值</a:t>
            </a:r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1828800" y="408391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创建时间表示属性，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 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月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 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日表示属性值</a:t>
            </a:r>
          </a:p>
        </p:txBody>
      </p:sp>
      <p:sp>
        <p:nvSpPr>
          <p:cNvPr id="10" name="TextBox 9"/>
          <p:cNvSpPr txBox="1"/>
          <p:nvPr>
            <p:custDataLst>
              <p:tags r:id="rId6"/>
            </p:custDataLst>
          </p:nvPr>
        </p:nvSpPr>
        <p:spPr>
          <a:xfrm>
            <a:off x="1828800" y="494116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创建时间表示属性值，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 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月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 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日表示属性</a:t>
            </a: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433711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290961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148211"/>
            <a:ext cx="514350" cy="514350"/>
          </a:xfrm>
          <a:prstGeom prst="ellipse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5005461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1" name="圆角矩形 12">
            <a:extLst>
              <a:ext uri="{FF2B5EF4-FFF2-40B4-BE49-F238E27FC236}">
                <a16:creationId xmlns:a16="http://schemas.microsoft.com/office/drawing/2014/main" id="{D86F0B40-7EE5-4F05-845C-488279A71FC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提交</a:t>
            </a:r>
          </a:p>
        </p:txBody>
      </p:sp>
      <p:grpSp>
        <p:nvGrpSpPr>
          <p:cNvPr id="20" name="组合 19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单选题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5" name="图片 4"/>
          <p:cNvPicPr/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284673"/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323993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属性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的类型</a:t>
            </a:r>
          </a:p>
        </p:txBody>
      </p:sp>
      <p:sp>
        <p:nvSpPr>
          <p:cNvPr id="13315" name="文本占位符 284674"/>
          <p:cNvSpPr>
            <a:spLocks noGrp="1" noChangeArrowheads="1"/>
          </p:cNvSpPr>
          <p:nvPr>
            <p:ph idx="4294967295"/>
          </p:nvPr>
        </p:nvSpPr>
        <p:spPr>
          <a:xfrm>
            <a:off x="252000" y="756000"/>
            <a:ext cx="8640000" cy="5494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cs typeface="+mn-ea"/>
                <a:sym typeface="Times New Roman" panose="02020603050405020304" pitchFamily="18" charset="0"/>
              </a:rPr>
              <a:t>常见的四类</a:t>
            </a:r>
            <a:r>
              <a:rPr lang="zh-CN" altLang="en-US" sz="2400">
                <a:cs typeface="+mn-ea"/>
                <a:sym typeface="Times New Roman" panose="02020603050405020304" pitchFamily="18" charset="0"/>
              </a:rPr>
              <a:t>属性：</a:t>
            </a:r>
            <a:endParaRPr lang="en-US" altLang="zh-CN" sz="2400" dirty="0">
              <a:cs typeface="+mn-ea"/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 b="1">
                <a:solidFill>
                  <a:srgbClr val="FF6600"/>
                </a:solidFill>
                <a:sym typeface="Times New Roman" panose="02020603050405020304" pitchFamily="18" charset="0"/>
              </a:rPr>
              <a:t>标称（</a:t>
            </a:r>
            <a:r>
              <a:rPr lang="en-US" altLang="zh-CN" sz="2200" b="1" dirty="0">
                <a:solidFill>
                  <a:srgbClr val="FF6600"/>
                </a:solidFill>
                <a:sym typeface="Times New Roman" panose="02020603050405020304" pitchFamily="18" charset="0"/>
              </a:rPr>
              <a:t>Nominal</a:t>
            </a:r>
            <a:r>
              <a:rPr lang="zh-CN" altLang="en-US" sz="2200" b="1" dirty="0">
                <a:solidFill>
                  <a:srgbClr val="FF6600"/>
                </a:solidFill>
                <a:sym typeface="Times New Roman" panose="02020603050405020304" pitchFamily="18" charset="0"/>
              </a:rPr>
              <a:t>）</a:t>
            </a:r>
          </a:p>
          <a:p>
            <a:pPr lvl="2">
              <a:lnSpc>
                <a:spcPct val="150000"/>
              </a:lnSpc>
              <a:buClr>
                <a:srgbClr val="FF6600"/>
              </a:buClr>
            </a:pPr>
            <a:r>
              <a:rPr lang="en-US" altLang="zh-CN" dirty="0">
                <a:sym typeface="Times New Roman" panose="02020603050405020304" pitchFamily="18" charset="0"/>
              </a:rPr>
              <a:t>Examples: ID numbers, zip codes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 b="1">
                <a:solidFill>
                  <a:srgbClr val="FF6600"/>
                </a:solidFill>
                <a:sym typeface="Times New Roman" panose="02020603050405020304" pitchFamily="18" charset="0"/>
              </a:rPr>
              <a:t>序数（</a:t>
            </a:r>
            <a:r>
              <a:rPr lang="en-US" altLang="zh-CN" sz="2200" b="1">
                <a:solidFill>
                  <a:srgbClr val="FF6600"/>
                </a:solidFill>
                <a:sym typeface="Times New Roman" panose="02020603050405020304" pitchFamily="18" charset="0"/>
              </a:rPr>
              <a:t>Ordinal</a:t>
            </a:r>
            <a:r>
              <a:rPr lang="zh-CN" altLang="en-US" sz="2200" b="1">
                <a:solidFill>
                  <a:srgbClr val="FF6600"/>
                </a:solidFill>
                <a:sym typeface="Times New Roman" panose="02020603050405020304" pitchFamily="18" charset="0"/>
              </a:rPr>
              <a:t>）</a:t>
            </a:r>
            <a:endParaRPr lang="zh-CN" altLang="en-US" sz="2200" b="1" dirty="0">
              <a:solidFill>
                <a:srgbClr val="FF6600"/>
              </a:solidFill>
              <a:sym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Clr>
                <a:srgbClr val="FF6600"/>
              </a:buClr>
            </a:pPr>
            <a:r>
              <a:rPr lang="en-US" altLang="zh-CN" dirty="0">
                <a:sym typeface="Times New Roman" panose="02020603050405020304" pitchFamily="18" charset="0"/>
              </a:rPr>
              <a:t>Examples: rankings (e.g., taste of potato chips on a scale from 1-10), grades, height in {tall, medium, short}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 b="1">
                <a:solidFill>
                  <a:srgbClr val="FF6600"/>
                </a:solidFill>
                <a:sym typeface="Times New Roman" panose="02020603050405020304" pitchFamily="18" charset="0"/>
              </a:rPr>
              <a:t>区间（</a:t>
            </a:r>
            <a:r>
              <a:rPr lang="en-US" altLang="zh-CN" sz="2200" b="1" dirty="0">
                <a:solidFill>
                  <a:srgbClr val="FF6600"/>
                </a:solidFill>
                <a:sym typeface="Times New Roman" panose="02020603050405020304" pitchFamily="18" charset="0"/>
              </a:rPr>
              <a:t>Interval</a:t>
            </a:r>
            <a:r>
              <a:rPr lang="zh-CN" altLang="en-US" sz="2200" b="1" dirty="0">
                <a:solidFill>
                  <a:srgbClr val="FF6600"/>
                </a:solidFill>
                <a:sym typeface="Times New Roman" panose="02020603050405020304" pitchFamily="18" charset="0"/>
              </a:rPr>
              <a:t>）</a:t>
            </a:r>
          </a:p>
          <a:p>
            <a:pPr lvl="2">
              <a:lnSpc>
                <a:spcPct val="150000"/>
              </a:lnSpc>
              <a:buClr>
                <a:srgbClr val="FF6600"/>
              </a:buClr>
            </a:pPr>
            <a:r>
              <a:rPr lang="en-US" altLang="zh-CN" dirty="0">
                <a:sym typeface="Times New Roman" panose="02020603050405020304" pitchFamily="18" charset="0"/>
              </a:rPr>
              <a:t>Examples: calendar dates, temperatures in Celsius </a:t>
            </a:r>
            <a:r>
              <a:rPr lang="en-US" altLang="zh-CN">
                <a:sym typeface="Times New Roman" panose="02020603050405020304" pitchFamily="18" charset="0"/>
              </a:rPr>
              <a:t>or Fahrenheit.</a:t>
            </a:r>
            <a:endParaRPr lang="en-US" altLang="zh-CN" dirty="0"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 b="1">
                <a:solidFill>
                  <a:srgbClr val="FF6600"/>
                </a:solidFill>
                <a:sym typeface="Times New Roman" panose="02020603050405020304" pitchFamily="18" charset="0"/>
              </a:rPr>
              <a:t>比率（</a:t>
            </a:r>
            <a:r>
              <a:rPr lang="en-US" altLang="zh-CN" sz="2200" b="1" dirty="0">
                <a:solidFill>
                  <a:srgbClr val="FF6600"/>
                </a:solidFill>
                <a:sym typeface="Times New Roman" panose="02020603050405020304" pitchFamily="18" charset="0"/>
              </a:rPr>
              <a:t>Ratio</a:t>
            </a:r>
            <a:r>
              <a:rPr lang="zh-CN" altLang="en-US" sz="2200" b="1" dirty="0">
                <a:solidFill>
                  <a:srgbClr val="FF6600"/>
                </a:solidFill>
                <a:sym typeface="Times New Roman" panose="02020603050405020304" pitchFamily="18" charset="0"/>
              </a:rPr>
              <a:t>）</a:t>
            </a:r>
          </a:p>
          <a:p>
            <a:pPr lvl="2">
              <a:lnSpc>
                <a:spcPct val="150000"/>
              </a:lnSpc>
              <a:buClr>
                <a:srgbClr val="FF6600"/>
              </a:buClr>
            </a:pPr>
            <a:r>
              <a:rPr lang="en-US" altLang="zh-CN" dirty="0">
                <a:sym typeface="Times New Roman" panose="02020603050405020304" pitchFamily="18" charset="0"/>
              </a:rPr>
              <a:t>Examples: temperature in Kelvin, length, time</a:t>
            </a:r>
            <a:r>
              <a:rPr lang="en-US" altLang="zh-CN">
                <a:sym typeface="Times New Roman" panose="02020603050405020304" pitchFamily="18" charset="0"/>
              </a:rPr>
              <a:t>, counts</a:t>
            </a:r>
            <a:endParaRPr lang="en-US" altLang="zh-CN" dirty="0">
              <a:sym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836712"/>
            <a:ext cx="3487419" cy="2088232"/>
          </a:xfrm>
          <a:prstGeom prst="rect">
            <a:avLst/>
          </a:prstGeom>
        </p:spPr>
      </p:pic>
    </p:spTree>
  </p:cSld>
  <p:clrMapOvr>
    <a:masterClrMapping/>
  </p:clrMapOvr>
  <p:transition spd="med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5740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cs typeface="+mn-ea"/>
                <a:sym typeface="Times New Roman" panose="02020603050405020304" pitchFamily="18" charset="0"/>
              </a:rPr>
              <a:t>标称：类别，状态</a:t>
            </a:r>
          </a:p>
          <a:p>
            <a:pPr lvl="1" algn="just" fontAlgn="base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000" dirty="0" err="1">
                <a:sym typeface="Times New Roman" panose="02020603050405020304" pitchFamily="18" charset="0"/>
              </a:rPr>
              <a:t>Hair</a:t>
            </a:r>
            <a:r>
              <a:rPr lang="en-US" altLang="zh-CN" sz="2000" err="1">
                <a:sym typeface="Times New Roman" panose="02020603050405020304" pitchFamily="18" charset="0"/>
              </a:rPr>
              <a:t>_</a:t>
            </a:r>
            <a:r>
              <a:rPr lang="en-US" altLang="zh-CN" sz="2000">
                <a:sym typeface="Times New Roman" panose="02020603050405020304" pitchFamily="18" charset="0"/>
              </a:rPr>
              <a:t>color</a:t>
            </a:r>
            <a:r>
              <a:rPr lang="en-US" altLang="zh-CN" sz="2000" dirty="0">
                <a:sym typeface="Times New Roman" panose="02020603050405020304" pitchFamily="18" charset="0"/>
              </a:rPr>
              <a:t>={</a:t>
            </a:r>
            <a:r>
              <a:rPr lang="zh-CN" altLang="en-US" sz="2000" dirty="0">
                <a:sym typeface="Times New Roman" panose="02020603050405020304" pitchFamily="18" charset="0"/>
              </a:rPr>
              <a:t>黑色，棕色，金色，红色，红褐色，灰色</a:t>
            </a:r>
            <a:r>
              <a:rPr lang="zh-CN" altLang="en-US" sz="2000">
                <a:sym typeface="Times New Roman" panose="02020603050405020304" pitchFamily="18" charset="0"/>
              </a:rPr>
              <a:t>，白色</a:t>
            </a:r>
            <a:r>
              <a:rPr lang="en-US" altLang="zh-CN" sz="2000" dirty="0">
                <a:sym typeface="Times New Roman" panose="02020603050405020304" pitchFamily="18" charset="0"/>
              </a:rPr>
              <a:t>}</a:t>
            </a:r>
          </a:p>
          <a:p>
            <a:pPr lvl="1" algn="just" fontAlgn="base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 dirty="0">
                <a:sym typeface="Times New Roman" panose="02020603050405020304" pitchFamily="18" charset="0"/>
              </a:rPr>
              <a:t>婚姻状况，职业，身份证号码，邮政编码</a:t>
            </a:r>
          </a:p>
          <a:p>
            <a:pPr marL="360000" indent="-360000" algn="just" fontAlgn="base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cs typeface="+mn-ea"/>
                <a:sym typeface="Times New Roman" panose="02020603050405020304" pitchFamily="18" charset="0"/>
              </a:rPr>
              <a:t>二进制</a:t>
            </a:r>
          </a:p>
          <a:p>
            <a:pPr lvl="1" algn="just" fontAlgn="base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>
                <a:sym typeface="Times New Roman" panose="02020603050405020304" pitchFamily="18" charset="0"/>
              </a:rPr>
              <a:t>只有</a:t>
            </a:r>
            <a:r>
              <a:rPr lang="en-US" altLang="zh-CN" sz="2000" dirty="0">
                <a:sym typeface="Times New Roman" panose="02020603050405020304" pitchFamily="18" charset="0"/>
              </a:rPr>
              <a:t>2</a:t>
            </a:r>
            <a:r>
              <a:rPr lang="zh-CN" altLang="en-US" sz="2000" dirty="0">
                <a:sym typeface="Times New Roman" panose="02020603050405020304" pitchFamily="18" charset="0"/>
              </a:rPr>
              <a:t>个</a:t>
            </a:r>
            <a:r>
              <a:rPr lang="zh-CN" altLang="en-US" sz="2000">
                <a:sym typeface="Times New Roman" panose="02020603050405020304" pitchFamily="18" charset="0"/>
              </a:rPr>
              <a:t>状态（</a:t>
            </a:r>
            <a:r>
              <a:rPr lang="en-US" altLang="zh-CN" sz="2000">
                <a:sym typeface="Times New Roman" panose="02020603050405020304" pitchFamily="18" charset="0"/>
              </a:rPr>
              <a:t>0</a:t>
            </a:r>
            <a:r>
              <a:rPr lang="zh-CN" altLang="en-US" sz="2000">
                <a:sym typeface="Times New Roman" panose="02020603050405020304" pitchFamily="18" charset="0"/>
              </a:rPr>
              <a:t>和</a:t>
            </a:r>
            <a:r>
              <a:rPr lang="en-US" altLang="zh-CN" sz="2000" dirty="0">
                <a:sym typeface="Times New Roman" panose="02020603050405020304" pitchFamily="18" charset="0"/>
              </a:rPr>
              <a:t>1</a:t>
            </a:r>
            <a:r>
              <a:rPr lang="zh-CN" altLang="en-US" sz="2000" dirty="0">
                <a:sym typeface="Times New Roman" panose="02020603050405020304" pitchFamily="18" charset="0"/>
              </a:rPr>
              <a:t>）的属性</a:t>
            </a:r>
          </a:p>
          <a:p>
            <a:pPr lvl="1" algn="just" fontAlgn="base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 dirty="0">
                <a:sym typeface="Times New Roman" panose="02020603050405020304" pitchFamily="18" charset="0"/>
              </a:rPr>
              <a:t>对称二进制两种结果重要</a:t>
            </a:r>
          </a:p>
          <a:p>
            <a:pPr lvl="2" algn="just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</a:pPr>
            <a:r>
              <a:rPr lang="zh-CN" altLang="en-US" sz="1800" dirty="0">
                <a:sym typeface="Times New Roman" panose="02020603050405020304" pitchFamily="18" charset="0"/>
              </a:rPr>
              <a:t>例如，性别</a:t>
            </a:r>
          </a:p>
          <a:p>
            <a:pPr lvl="1" algn="just" fontAlgn="base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 dirty="0">
                <a:sym typeface="Times New Roman" panose="02020603050405020304" pitchFamily="18" charset="0"/>
              </a:rPr>
              <a:t>不对称的二进制结果同样重要。</a:t>
            </a:r>
          </a:p>
          <a:p>
            <a:pPr lvl="2" algn="just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</a:pPr>
            <a:r>
              <a:rPr lang="zh-CN" altLang="en-US" sz="1800" dirty="0">
                <a:sym typeface="Times New Roman" panose="02020603050405020304" pitchFamily="18" charset="0"/>
              </a:rPr>
              <a:t>例如，医疗测试（正面与负面）</a:t>
            </a:r>
          </a:p>
          <a:p>
            <a:pPr marL="360000" indent="-360000" algn="just" fontAlgn="base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cs typeface="+mn-ea"/>
                <a:sym typeface="Times New Roman" panose="02020603050405020304" pitchFamily="18" charset="0"/>
              </a:rPr>
              <a:t>序数</a:t>
            </a:r>
          </a:p>
          <a:p>
            <a:pPr lvl="1" algn="just" fontAlgn="base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 dirty="0">
                <a:sym typeface="Times New Roman" panose="02020603050405020304" pitchFamily="18" charset="0"/>
              </a:rPr>
              <a:t>价值观有一个有意义的顺序（排名），但不知道连续值之间的大小。</a:t>
            </a:r>
          </a:p>
          <a:p>
            <a:pPr lvl="1" algn="just" fontAlgn="base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>
                <a:sym typeface="Times New Roman" panose="02020603050405020304" pitchFamily="18" charset="0"/>
              </a:rPr>
              <a:t>大小</a:t>
            </a:r>
            <a:r>
              <a:rPr lang="en-US" altLang="zh-CN" sz="2000" dirty="0">
                <a:sym typeface="Times New Roman" panose="02020603050405020304" pitchFamily="18" charset="0"/>
              </a:rPr>
              <a:t>={</a:t>
            </a:r>
            <a:r>
              <a:rPr lang="zh-CN" altLang="en-US" sz="2000" dirty="0">
                <a:sym typeface="Times New Roman" panose="02020603050405020304" pitchFamily="18" charset="0"/>
              </a:rPr>
              <a:t>小，中</a:t>
            </a:r>
            <a:r>
              <a:rPr lang="zh-CN" altLang="en-US" sz="2000">
                <a:sym typeface="Times New Roman" panose="02020603050405020304" pitchFamily="18" charset="0"/>
              </a:rPr>
              <a:t>，大</a:t>
            </a:r>
            <a:r>
              <a:rPr lang="en-US" altLang="zh-CN" sz="2000" dirty="0">
                <a:sym typeface="Times New Roman" panose="02020603050405020304" pitchFamily="18" charset="0"/>
              </a:rPr>
              <a:t>}</a:t>
            </a:r>
            <a:r>
              <a:rPr lang="zh-CN" altLang="en-US" sz="2000" dirty="0">
                <a:sym typeface="Times New Roman" panose="02020603050405020304" pitchFamily="18" charset="0"/>
              </a:rPr>
              <a:t>，等级，军队排名</a:t>
            </a:r>
          </a:p>
        </p:txBody>
      </p:sp>
      <p:sp>
        <p:nvSpPr>
          <p:cNvPr id="7" name="标题 284673">
            <a:extLst>
              <a:ext uri="{FF2B5EF4-FFF2-40B4-BE49-F238E27FC236}">
                <a16:creationId xmlns:a16="http://schemas.microsoft.com/office/drawing/2014/main" id="{8D03CD95-BE78-483A-B22B-E6F7A75D7C57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32399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属性的类型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 advTm="49760"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1447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cs typeface="+mn-ea"/>
                <a:sym typeface="Times New Roman" panose="02020603050405020304" pitchFamily="18" charset="0"/>
              </a:rPr>
              <a:t>标称：类别，状态</a:t>
            </a:r>
          </a:p>
          <a:p>
            <a:pPr lvl="1" algn="just" fontAlgn="base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000" dirty="0" err="1">
                <a:sym typeface="Times New Roman" panose="02020603050405020304" pitchFamily="18" charset="0"/>
              </a:rPr>
              <a:t>Hair</a:t>
            </a:r>
            <a:r>
              <a:rPr lang="en-US" altLang="zh-CN" sz="2000" err="1">
                <a:sym typeface="Times New Roman" panose="02020603050405020304" pitchFamily="18" charset="0"/>
              </a:rPr>
              <a:t>_</a:t>
            </a:r>
            <a:r>
              <a:rPr lang="en-US" altLang="zh-CN" sz="2000">
                <a:sym typeface="Times New Roman" panose="02020603050405020304" pitchFamily="18" charset="0"/>
              </a:rPr>
              <a:t>color</a:t>
            </a:r>
            <a:r>
              <a:rPr lang="en-US" altLang="zh-CN" sz="2000" dirty="0">
                <a:sym typeface="Times New Roman" panose="02020603050405020304" pitchFamily="18" charset="0"/>
              </a:rPr>
              <a:t>={</a:t>
            </a:r>
            <a:r>
              <a:rPr lang="zh-CN" altLang="en-US" sz="2000" dirty="0">
                <a:sym typeface="Times New Roman" panose="02020603050405020304" pitchFamily="18" charset="0"/>
              </a:rPr>
              <a:t>黑色，棕色，金色，红色，红褐色，灰色</a:t>
            </a:r>
            <a:r>
              <a:rPr lang="zh-CN" altLang="en-US" sz="2000">
                <a:sym typeface="Times New Roman" panose="02020603050405020304" pitchFamily="18" charset="0"/>
              </a:rPr>
              <a:t>，白色</a:t>
            </a:r>
            <a:r>
              <a:rPr lang="en-US" altLang="zh-CN" sz="2000" dirty="0">
                <a:sym typeface="Times New Roman" panose="02020603050405020304" pitchFamily="18" charset="0"/>
              </a:rPr>
              <a:t>}</a:t>
            </a:r>
          </a:p>
          <a:p>
            <a:pPr lvl="1" algn="just" fontAlgn="base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 dirty="0">
                <a:sym typeface="Times New Roman" panose="02020603050405020304" pitchFamily="18" charset="0"/>
              </a:rPr>
              <a:t>婚姻状况，职业，身份证号码</a:t>
            </a:r>
            <a:r>
              <a:rPr lang="zh-CN" altLang="en-US" sz="2000">
                <a:sym typeface="Times New Roman" panose="02020603050405020304" pitchFamily="18" charset="0"/>
              </a:rPr>
              <a:t>，邮政编码</a:t>
            </a:r>
            <a:endParaRPr lang="zh-CN" altLang="en-US" sz="2000" dirty="0">
              <a:sym typeface="Times New Roman" panose="02020603050405020304" pitchFamily="18" charset="0"/>
            </a:endParaRPr>
          </a:p>
        </p:txBody>
      </p:sp>
      <p:sp>
        <p:nvSpPr>
          <p:cNvPr id="7" name="标题 284673">
            <a:extLst>
              <a:ext uri="{FF2B5EF4-FFF2-40B4-BE49-F238E27FC236}">
                <a16:creationId xmlns:a16="http://schemas.microsoft.com/office/drawing/2014/main" id="{8D03CD95-BE78-483A-B22B-E6F7A75D7C57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32399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属性的类型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956E26-C7DA-4CB3-96DF-C2543369D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39" y="2420888"/>
            <a:ext cx="8622322" cy="2732073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0B4384E-4195-4B82-B27A-B26C884B962C}"/>
              </a:ext>
            </a:extLst>
          </p:cNvPr>
          <p:cNvSpPr/>
          <p:nvPr/>
        </p:nvSpPr>
        <p:spPr>
          <a:xfrm>
            <a:off x="260838" y="2420888"/>
            <a:ext cx="8639999" cy="576064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672531"/>
      </p:ext>
    </p:extLst>
  </p:cSld>
  <p:clrMapOvr>
    <a:masterClrMapping/>
  </p:clrMapOvr>
  <p:transition spd="med" advTm="49760"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146238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下列是标称类型的属性是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372841" y="198884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Survived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表示遇难，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表示幸存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1372841" y="2674640"/>
            <a:ext cx="7711752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Pclass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代表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Upper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代表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Middle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代表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Lower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1372841" y="336044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Sex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：标识乘客性别</a:t>
            </a:r>
          </a:p>
        </p:txBody>
      </p:sp>
      <p:sp>
        <p:nvSpPr>
          <p:cNvPr id="10" name="TextBox 9"/>
          <p:cNvSpPr txBox="1"/>
          <p:nvPr>
            <p:custDataLst>
              <p:tags r:id="rId6"/>
            </p:custDataLst>
          </p:nvPr>
        </p:nvSpPr>
        <p:spPr>
          <a:xfrm>
            <a:off x="1372841" y="404624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SibSp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：兄弟姐妹及配偶的个数</a:t>
            </a: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658466" y="205313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658466" y="273893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658466" y="342473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658466" y="411053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>
            <p:custDataLst>
              <p:tags r:id="rId11"/>
            </p:custDataLst>
          </p:nvPr>
        </p:nvSpPr>
        <p:spPr>
          <a:xfrm>
            <a:off x="1314450" y="473204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Embarked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：乘客登船口岸，可列举</a:t>
            </a:r>
          </a:p>
        </p:txBody>
      </p:sp>
      <p:sp>
        <p:nvSpPr>
          <p:cNvPr id="23" name="椭圆 22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658466" y="4796333"/>
            <a:ext cx="514350" cy="514350"/>
          </a:xfrm>
          <a:prstGeom prst="ellipse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E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1" name="圆角矩形 12">
            <a:extLst>
              <a:ext uri="{FF2B5EF4-FFF2-40B4-BE49-F238E27FC236}">
                <a16:creationId xmlns:a16="http://schemas.microsoft.com/office/drawing/2014/main" id="{0B9CD163-A1BB-4D74-98C7-D342183489D8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提交</a:t>
            </a:r>
          </a:p>
        </p:txBody>
      </p:sp>
      <p:grpSp>
        <p:nvGrpSpPr>
          <p:cNvPr id="20" name="组合 19"/>
          <p:cNvGrpSpPr/>
          <p:nvPr>
            <p:custDataLst>
              <p:tags r:id="rId1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" name="ColorBlock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" name="TypeText"/>
            <p:cNvSpPr txBox="1"/>
            <p:nvPr>
              <p:custDataLst>
                <p:tags r:id="rId1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单选题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19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5" name="图片 4"/>
          <p:cNvPicPr/>
          <p:nvPr>
            <p:custDataLst>
              <p:tags r:id="rId1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2838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cs typeface="+mn-ea"/>
                <a:sym typeface="Times New Roman" panose="02020603050405020304" pitchFamily="18" charset="0"/>
              </a:rPr>
              <a:t>二进制</a:t>
            </a:r>
            <a:endParaRPr lang="zh-CN" altLang="en-US" sz="2200" dirty="0">
              <a:cs typeface="+mn-ea"/>
              <a:sym typeface="Times New Roman" panose="02020603050405020304" pitchFamily="18" charset="0"/>
            </a:endParaRPr>
          </a:p>
          <a:p>
            <a:pPr lvl="1" algn="just" fontAlgn="base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>
                <a:sym typeface="Times New Roman" panose="02020603050405020304" pitchFamily="18" charset="0"/>
              </a:rPr>
              <a:t>只有</a:t>
            </a:r>
            <a:r>
              <a:rPr lang="en-US" altLang="zh-CN" sz="2000" dirty="0">
                <a:sym typeface="Times New Roman" panose="02020603050405020304" pitchFamily="18" charset="0"/>
              </a:rPr>
              <a:t>2</a:t>
            </a:r>
            <a:r>
              <a:rPr lang="zh-CN" altLang="en-US" sz="2000" dirty="0">
                <a:sym typeface="Times New Roman" panose="02020603050405020304" pitchFamily="18" charset="0"/>
              </a:rPr>
              <a:t>个</a:t>
            </a:r>
            <a:r>
              <a:rPr lang="zh-CN" altLang="en-US" sz="2000">
                <a:sym typeface="Times New Roman" panose="02020603050405020304" pitchFamily="18" charset="0"/>
              </a:rPr>
              <a:t>状态（</a:t>
            </a:r>
            <a:r>
              <a:rPr lang="en-US" altLang="zh-CN" sz="2000">
                <a:sym typeface="Times New Roman" panose="02020603050405020304" pitchFamily="18" charset="0"/>
              </a:rPr>
              <a:t>0</a:t>
            </a:r>
            <a:r>
              <a:rPr lang="zh-CN" altLang="en-US" sz="2000">
                <a:sym typeface="Times New Roman" panose="02020603050405020304" pitchFamily="18" charset="0"/>
              </a:rPr>
              <a:t>和</a:t>
            </a:r>
            <a:r>
              <a:rPr lang="en-US" altLang="zh-CN" sz="2000" dirty="0">
                <a:sym typeface="Times New Roman" panose="02020603050405020304" pitchFamily="18" charset="0"/>
              </a:rPr>
              <a:t>1</a:t>
            </a:r>
            <a:r>
              <a:rPr lang="zh-CN" altLang="en-US" sz="2000" dirty="0">
                <a:sym typeface="Times New Roman" panose="02020603050405020304" pitchFamily="18" charset="0"/>
              </a:rPr>
              <a:t>）的属性</a:t>
            </a:r>
          </a:p>
          <a:p>
            <a:pPr lvl="1" algn="just" fontAlgn="base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 dirty="0">
                <a:sym typeface="Times New Roman" panose="02020603050405020304" pitchFamily="18" charset="0"/>
              </a:rPr>
              <a:t>对称二进制两种结果重要</a:t>
            </a:r>
          </a:p>
          <a:p>
            <a:pPr lvl="2" algn="just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</a:pPr>
            <a:r>
              <a:rPr lang="zh-CN" altLang="en-US" sz="1800" dirty="0">
                <a:sym typeface="Times New Roman" panose="02020603050405020304" pitchFamily="18" charset="0"/>
              </a:rPr>
              <a:t>例如，性别</a:t>
            </a:r>
          </a:p>
          <a:p>
            <a:pPr lvl="1" algn="just" fontAlgn="base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 dirty="0">
                <a:sym typeface="Times New Roman" panose="02020603050405020304" pitchFamily="18" charset="0"/>
              </a:rPr>
              <a:t>不对称的二进制结果同样重要。</a:t>
            </a:r>
          </a:p>
          <a:p>
            <a:pPr lvl="2" algn="just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</a:pPr>
            <a:r>
              <a:rPr lang="zh-CN" altLang="en-US" sz="1800">
                <a:sym typeface="Times New Roman" panose="02020603050405020304" pitchFamily="18" charset="0"/>
              </a:rPr>
              <a:t>例如，</a:t>
            </a:r>
            <a:r>
              <a:rPr lang="zh-CN" altLang="en-US" sz="1800"/>
              <a:t>新型冠状病毒肺炎测试（阳性与阴性）</a:t>
            </a:r>
            <a:endParaRPr lang="zh-CN" altLang="en-US" sz="1800" dirty="0">
              <a:sym typeface="Times New Roman" panose="02020603050405020304" pitchFamily="18" charset="0"/>
            </a:endParaRPr>
          </a:p>
        </p:txBody>
      </p:sp>
      <p:sp>
        <p:nvSpPr>
          <p:cNvPr id="7" name="标题 284673">
            <a:extLst>
              <a:ext uri="{FF2B5EF4-FFF2-40B4-BE49-F238E27FC236}">
                <a16:creationId xmlns:a16="http://schemas.microsoft.com/office/drawing/2014/main" id="{8D03CD95-BE78-483A-B22B-E6F7A75D7C57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32399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属性的类型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261F64-CA17-445D-88FA-29B2B2D7B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39" y="3713991"/>
            <a:ext cx="8622322" cy="2732073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8D1154D-57AF-47C6-A5BE-2C39F6BC06F6}"/>
              </a:ext>
            </a:extLst>
          </p:cNvPr>
          <p:cNvSpPr/>
          <p:nvPr/>
        </p:nvSpPr>
        <p:spPr>
          <a:xfrm>
            <a:off x="260838" y="3703358"/>
            <a:ext cx="8639999" cy="576064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512637"/>
      </p:ext>
    </p:extLst>
  </p:cSld>
  <p:clrMapOvr>
    <a:masterClrMapping/>
  </p:clrMapOvr>
  <p:transition spd="med" advTm="49760">
    <p:split orient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下列是对称二进制类型的属性是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109911" y="198884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Survived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表示遇难，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表示幸存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1109911" y="2674640"/>
            <a:ext cx="7711752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Pclass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代表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Upper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代表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Middle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代表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Lower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1109911" y="336044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Sex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：标识乘客性别</a:t>
            </a:r>
          </a:p>
        </p:txBody>
      </p:sp>
      <p:sp>
        <p:nvSpPr>
          <p:cNvPr id="10" name="TextBox 9"/>
          <p:cNvSpPr txBox="1"/>
          <p:nvPr>
            <p:custDataLst>
              <p:tags r:id="rId6"/>
            </p:custDataLst>
          </p:nvPr>
        </p:nvSpPr>
        <p:spPr>
          <a:xfrm>
            <a:off x="1109911" y="404624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SibSp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：兄弟姐妹及配偶的个数</a:t>
            </a: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395536" y="205313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395536" y="273893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395536" y="3424733"/>
            <a:ext cx="514350" cy="514350"/>
          </a:xfrm>
          <a:prstGeom prst="ellipse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395536" y="411053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>
            <p:custDataLst>
              <p:tags r:id="rId11"/>
            </p:custDataLst>
          </p:nvPr>
        </p:nvSpPr>
        <p:spPr>
          <a:xfrm>
            <a:off x="1051520" y="473204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Embarked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：乘客登船口岸，可列举</a:t>
            </a:r>
          </a:p>
        </p:txBody>
      </p:sp>
      <p:sp>
        <p:nvSpPr>
          <p:cNvPr id="23" name="椭圆 22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395536" y="4796333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E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1" name="圆角矩形 12">
            <a:extLst>
              <a:ext uri="{FF2B5EF4-FFF2-40B4-BE49-F238E27FC236}">
                <a16:creationId xmlns:a16="http://schemas.microsoft.com/office/drawing/2014/main" id="{D38A1721-A36D-4644-A8E2-349C316CDCB8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提交</a:t>
            </a:r>
          </a:p>
        </p:txBody>
      </p:sp>
      <p:grpSp>
        <p:nvGrpSpPr>
          <p:cNvPr id="20" name="组合 19"/>
          <p:cNvGrpSpPr/>
          <p:nvPr>
            <p:custDataLst>
              <p:tags r:id="rId1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" name="ColorBlock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" name="TypeText"/>
            <p:cNvSpPr txBox="1"/>
            <p:nvPr>
              <p:custDataLst>
                <p:tags r:id="rId1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单选题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19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5" name="图片 4"/>
          <p:cNvPicPr/>
          <p:nvPr>
            <p:custDataLst>
              <p:tags r:id="rId1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>
    <p:split orient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下列是非对称二进制类型的属性是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109911" y="198884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Survived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表示遇难，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表示幸存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1109911" y="2674640"/>
            <a:ext cx="7711752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Pclass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代表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Upper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代表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Middle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代表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Lower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1109911" y="336044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Sex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：标识乘客性别</a:t>
            </a:r>
          </a:p>
        </p:txBody>
      </p:sp>
      <p:sp>
        <p:nvSpPr>
          <p:cNvPr id="10" name="TextBox 9"/>
          <p:cNvSpPr txBox="1"/>
          <p:nvPr>
            <p:custDataLst>
              <p:tags r:id="rId6"/>
            </p:custDataLst>
          </p:nvPr>
        </p:nvSpPr>
        <p:spPr>
          <a:xfrm>
            <a:off x="1109911" y="404624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SibSp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：兄弟姐妹及配偶的个数</a:t>
            </a: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395536" y="2053133"/>
            <a:ext cx="514350" cy="514350"/>
          </a:xfrm>
          <a:prstGeom prst="ellipse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395536" y="273893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395536" y="3424733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395536" y="411053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>
            <p:custDataLst>
              <p:tags r:id="rId11"/>
            </p:custDataLst>
          </p:nvPr>
        </p:nvSpPr>
        <p:spPr>
          <a:xfrm>
            <a:off x="1051520" y="473204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Embarked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：乘客登船口岸，可列举</a:t>
            </a:r>
          </a:p>
        </p:txBody>
      </p:sp>
      <p:sp>
        <p:nvSpPr>
          <p:cNvPr id="23" name="椭圆 22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395536" y="4796333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E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1" name="圆角矩形 12">
            <a:extLst>
              <a:ext uri="{FF2B5EF4-FFF2-40B4-BE49-F238E27FC236}">
                <a16:creationId xmlns:a16="http://schemas.microsoft.com/office/drawing/2014/main" id="{C76D777B-FEAB-4241-B4AF-A09A1D1027A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提交</a:t>
            </a:r>
          </a:p>
        </p:txBody>
      </p:sp>
      <p:grpSp>
        <p:nvGrpSpPr>
          <p:cNvPr id="20" name="组合 19"/>
          <p:cNvGrpSpPr/>
          <p:nvPr>
            <p:custDataLst>
              <p:tags r:id="rId1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" name="ColorBlock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" name="TypeText"/>
            <p:cNvSpPr txBox="1"/>
            <p:nvPr>
              <p:custDataLst>
                <p:tags r:id="rId1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单选题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19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5" name="图片 4"/>
          <p:cNvPicPr/>
          <p:nvPr>
            <p:custDataLst>
              <p:tags r:id="rId1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84673">
            <a:extLst>
              <a:ext uri="{FF2B5EF4-FFF2-40B4-BE49-F238E27FC236}">
                <a16:creationId xmlns:a16="http://schemas.microsoft.com/office/drawing/2014/main" id="{DEA34D36-F8A4-49AC-B54F-B375E92F145F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32399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属性的类型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0E8E98D-D6DB-4299-84E8-FE489311E6C2}"/>
              </a:ext>
            </a:extLst>
          </p:cNvPr>
          <p:cNvSpPr txBox="1">
            <a:spLocks noChangeArrowheads="1"/>
          </p:cNvSpPr>
          <p:nvPr/>
        </p:nvSpPr>
        <p:spPr>
          <a:xfrm>
            <a:off x="252000" y="756000"/>
            <a:ext cx="8640000" cy="14473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360000" algn="just" fontAlgn="base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cs typeface="+mn-ea"/>
                <a:sym typeface="Times New Roman" panose="02020603050405020304" pitchFamily="18" charset="0"/>
              </a:rPr>
              <a:t>序数</a:t>
            </a:r>
          </a:p>
          <a:p>
            <a:pPr lvl="1" algn="just" fontAlgn="base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>
                <a:sym typeface="Times New Roman" panose="02020603050405020304" pitchFamily="18" charset="0"/>
              </a:rPr>
              <a:t>价值观有一个有意义的顺序（排名），但不知道连续值之间的大小。</a:t>
            </a:r>
          </a:p>
          <a:p>
            <a:pPr lvl="1" algn="just" fontAlgn="base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>
                <a:sym typeface="Times New Roman" panose="02020603050405020304" pitchFamily="18" charset="0"/>
              </a:rPr>
              <a:t>大小</a:t>
            </a:r>
            <a:r>
              <a:rPr lang="en-US" altLang="zh-CN" sz="2000">
                <a:sym typeface="Times New Roman" panose="02020603050405020304" pitchFamily="18" charset="0"/>
              </a:rPr>
              <a:t>={</a:t>
            </a:r>
            <a:r>
              <a:rPr lang="zh-CN" altLang="en-US" sz="2000">
                <a:sym typeface="Times New Roman" panose="02020603050405020304" pitchFamily="18" charset="0"/>
              </a:rPr>
              <a:t>小，中，大</a:t>
            </a:r>
            <a:r>
              <a:rPr lang="en-US" altLang="zh-CN" sz="2000">
                <a:sym typeface="Times New Roman" panose="02020603050405020304" pitchFamily="18" charset="0"/>
              </a:rPr>
              <a:t>}</a:t>
            </a:r>
            <a:r>
              <a:rPr lang="zh-CN" altLang="en-US" sz="2000">
                <a:sym typeface="Times New Roman" panose="02020603050405020304" pitchFamily="18" charset="0"/>
              </a:rPr>
              <a:t>，等级，军队排名</a:t>
            </a:r>
            <a:endParaRPr lang="zh-CN" altLang="en-US" sz="2000" dirty="0">
              <a:sym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55D3DBD-FB7A-4ED9-92E9-F56BA1C12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39" y="2564904"/>
            <a:ext cx="8622322" cy="2732073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D863F95-2E10-4A37-9C38-A54ABCAA52A0}"/>
              </a:ext>
            </a:extLst>
          </p:cNvPr>
          <p:cNvSpPr/>
          <p:nvPr/>
        </p:nvSpPr>
        <p:spPr>
          <a:xfrm>
            <a:off x="260838" y="2564904"/>
            <a:ext cx="8639999" cy="576064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p:transition spd="med" advTm="49760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Tm="21120"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下列是序数类型的属性是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109911" y="198884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Survived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表示遇难，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表示幸存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1109911" y="2674640"/>
            <a:ext cx="7711752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Pclass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代表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Upper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代表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Middle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代表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Lower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1109911" y="336044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Sex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：标识乘客性别</a:t>
            </a:r>
          </a:p>
        </p:txBody>
      </p:sp>
      <p:sp>
        <p:nvSpPr>
          <p:cNvPr id="10" name="TextBox 9"/>
          <p:cNvSpPr txBox="1"/>
          <p:nvPr>
            <p:custDataLst>
              <p:tags r:id="rId6"/>
            </p:custDataLst>
          </p:nvPr>
        </p:nvSpPr>
        <p:spPr>
          <a:xfrm>
            <a:off x="1109911" y="404624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SibSp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：兄弟姐妹及配偶的个数</a:t>
            </a: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395536" y="205313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395536" y="2738933"/>
            <a:ext cx="514350" cy="514350"/>
          </a:xfrm>
          <a:prstGeom prst="ellipse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395536" y="3424733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395536" y="411053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>
            <p:custDataLst>
              <p:tags r:id="rId11"/>
            </p:custDataLst>
          </p:nvPr>
        </p:nvSpPr>
        <p:spPr>
          <a:xfrm>
            <a:off x="1051520" y="473204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Embarked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：乘客登船口岸，可列举</a:t>
            </a:r>
          </a:p>
        </p:txBody>
      </p:sp>
      <p:sp>
        <p:nvSpPr>
          <p:cNvPr id="23" name="椭圆 22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395536" y="4796333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E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1" name="圆角矩形 12">
            <a:extLst>
              <a:ext uri="{FF2B5EF4-FFF2-40B4-BE49-F238E27FC236}">
                <a16:creationId xmlns:a16="http://schemas.microsoft.com/office/drawing/2014/main" id="{5663A95E-4F79-4FC9-AC60-A2D1C132CAD3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提交</a:t>
            </a:r>
          </a:p>
        </p:txBody>
      </p:sp>
      <p:grpSp>
        <p:nvGrpSpPr>
          <p:cNvPr id="20" name="组合 19"/>
          <p:cNvGrpSpPr/>
          <p:nvPr>
            <p:custDataLst>
              <p:tags r:id="rId1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" name="ColorBlock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" name="TypeText"/>
            <p:cNvSpPr txBox="1"/>
            <p:nvPr>
              <p:custDataLst>
                <p:tags r:id="rId1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单选题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19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5" name="图片 4"/>
          <p:cNvPicPr/>
          <p:nvPr>
            <p:custDataLst>
              <p:tags r:id="rId1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3275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cs typeface="+mn-ea"/>
                <a:sym typeface="Times New Roman" panose="02020603050405020304" pitchFamily="18" charset="0"/>
              </a:rPr>
              <a:t>区间标度属性</a:t>
            </a:r>
          </a:p>
          <a:p>
            <a:pPr lvl="1" algn="just" fontAlgn="base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ym typeface="Times New Roman" panose="02020603050405020304" pitchFamily="18" charset="0"/>
              </a:rPr>
              <a:t>以单位长度顺序性度量</a:t>
            </a:r>
          </a:p>
          <a:p>
            <a:pPr lvl="1" algn="just" fontAlgn="base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ym typeface="Times New Roman" panose="02020603050405020304" pitchFamily="18" charset="0"/>
              </a:rPr>
              <a:t>值有序，比如温度、日历等</a:t>
            </a:r>
          </a:p>
          <a:p>
            <a:pPr lvl="1" algn="just" fontAlgn="base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>
                <a:sym typeface="Times New Roman" panose="02020603050405020304" pitchFamily="18" charset="0"/>
              </a:rPr>
              <a:t>不存在</a:t>
            </a:r>
            <a:r>
              <a:rPr lang="en-US" altLang="zh-CN" sz="1800" dirty="0">
                <a:sym typeface="Times New Roman" panose="02020603050405020304" pitchFamily="18" charset="0"/>
              </a:rPr>
              <a:t>0</a:t>
            </a:r>
            <a:r>
              <a:rPr lang="zh-CN" altLang="en-US" sz="1800" dirty="0">
                <a:sym typeface="Times New Roman" panose="02020603050405020304" pitchFamily="18" charset="0"/>
              </a:rPr>
              <a:t>点，倍数没有意义，比如我们平常通常</a:t>
            </a:r>
            <a:r>
              <a:rPr lang="zh-CN" altLang="en-US" sz="1800">
                <a:sym typeface="Times New Roman" panose="02020603050405020304" pitchFamily="18" charset="0"/>
              </a:rPr>
              <a:t>不说</a:t>
            </a:r>
            <a:r>
              <a:rPr lang="en-US" altLang="zh-CN" sz="1800" dirty="0">
                <a:sym typeface="Times New Roman" panose="02020603050405020304" pitchFamily="18" charset="0"/>
              </a:rPr>
              <a:t>2000</a:t>
            </a:r>
            <a:r>
              <a:rPr lang="zh-CN" altLang="en-US" sz="1800">
                <a:sym typeface="Times New Roman" panose="02020603050405020304" pitchFamily="18" charset="0"/>
              </a:rPr>
              <a:t>年是</a:t>
            </a:r>
            <a:r>
              <a:rPr lang="en-US" altLang="zh-CN" sz="1800" dirty="0">
                <a:sym typeface="Times New Roman" panose="02020603050405020304" pitchFamily="18" charset="0"/>
              </a:rPr>
              <a:t>1000</a:t>
            </a:r>
            <a:r>
              <a:rPr lang="zh-CN" altLang="en-US" sz="1800">
                <a:sym typeface="Times New Roman" panose="02020603050405020304" pitchFamily="18" charset="0"/>
              </a:rPr>
              <a:t>年的</a:t>
            </a:r>
            <a:r>
              <a:rPr lang="en-US" altLang="zh-CN" sz="1800" dirty="0">
                <a:sym typeface="Times New Roman" panose="02020603050405020304" pitchFamily="18" charset="0"/>
              </a:rPr>
              <a:t>2</a:t>
            </a:r>
            <a:r>
              <a:rPr lang="zh-CN" altLang="en-US" sz="1800" dirty="0">
                <a:sym typeface="Times New Roman" panose="02020603050405020304" pitchFamily="18" charset="0"/>
              </a:rPr>
              <a:t>倍</a:t>
            </a:r>
            <a:endParaRPr lang="zh-CN" altLang="en-US" sz="2000" dirty="0"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cs typeface="+mn-ea"/>
                <a:sym typeface="Times New Roman" panose="02020603050405020304" pitchFamily="18" charset="0"/>
              </a:rPr>
              <a:t>比率标度属性</a:t>
            </a:r>
          </a:p>
          <a:p>
            <a:pPr lvl="1" algn="just" fontAlgn="base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ym typeface="Times New Roman" panose="02020603050405020304" pitchFamily="18" charset="0"/>
              </a:rPr>
              <a:t>具有固定零点的数值属性，有序且可以计算倍数</a:t>
            </a:r>
          </a:p>
          <a:p>
            <a:pPr lvl="1" algn="just" fontAlgn="base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ym typeface="Times New Roman" panose="02020603050405020304" pitchFamily="18" charset="0"/>
              </a:rPr>
              <a:t>长度、重量等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740640"/>
            <a:ext cx="2376264" cy="1422884"/>
          </a:xfrm>
          <a:prstGeom prst="rect">
            <a:avLst/>
          </a:prstGeom>
        </p:spPr>
      </p:pic>
      <p:sp>
        <p:nvSpPr>
          <p:cNvPr id="7" name="标题 284673">
            <a:extLst>
              <a:ext uri="{FF2B5EF4-FFF2-40B4-BE49-F238E27FC236}">
                <a16:creationId xmlns:a16="http://schemas.microsoft.com/office/drawing/2014/main" id="{7FF88418-158A-449D-B099-7328F99A8B2B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32399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属性的类型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149543-4A07-4B54-8160-7032767A3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39" y="3966030"/>
            <a:ext cx="8622322" cy="2732073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F3DA83A-A8AB-4097-9E1E-75474AAD55A3}"/>
              </a:ext>
            </a:extLst>
          </p:cNvPr>
          <p:cNvSpPr/>
          <p:nvPr/>
        </p:nvSpPr>
        <p:spPr>
          <a:xfrm>
            <a:off x="260838" y="3966030"/>
            <a:ext cx="8639999" cy="576064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lt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p:transition spd="med" advTm="49760">
    <p:split orient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下列是比例标度类型的属性是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109911" y="198884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Survived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表示遇难，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表示幸存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1109911" y="2674640"/>
            <a:ext cx="7711752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Pclass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代表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Upper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代表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Middle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代表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Lower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1109911" y="336044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Sex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：标识乘客性别</a:t>
            </a:r>
          </a:p>
        </p:txBody>
      </p:sp>
      <p:sp>
        <p:nvSpPr>
          <p:cNvPr id="10" name="TextBox 9"/>
          <p:cNvSpPr txBox="1"/>
          <p:nvPr>
            <p:custDataLst>
              <p:tags r:id="rId6"/>
            </p:custDataLst>
          </p:nvPr>
        </p:nvSpPr>
        <p:spPr>
          <a:xfrm>
            <a:off x="1109911" y="404624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SibSp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：兄弟姐妹及配偶的个数</a:t>
            </a: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395536" y="205313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395536" y="2738933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395536" y="3424733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395536" y="4110533"/>
            <a:ext cx="514350" cy="514350"/>
          </a:xfrm>
          <a:prstGeom prst="ellipse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>
            <p:custDataLst>
              <p:tags r:id="rId11"/>
            </p:custDataLst>
          </p:nvPr>
        </p:nvSpPr>
        <p:spPr>
          <a:xfrm>
            <a:off x="1051520" y="473204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Embarked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：乘客登船口岸，可列举</a:t>
            </a:r>
          </a:p>
        </p:txBody>
      </p:sp>
      <p:sp>
        <p:nvSpPr>
          <p:cNvPr id="23" name="椭圆 22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395536" y="4796333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E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1" name="圆角矩形 12">
            <a:extLst>
              <a:ext uri="{FF2B5EF4-FFF2-40B4-BE49-F238E27FC236}">
                <a16:creationId xmlns:a16="http://schemas.microsoft.com/office/drawing/2014/main" id="{3B3BFD73-7353-4792-9B16-2249F57E676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提交</a:t>
            </a:r>
          </a:p>
        </p:txBody>
      </p:sp>
      <p:grpSp>
        <p:nvGrpSpPr>
          <p:cNvPr id="20" name="组合 19"/>
          <p:cNvGrpSpPr/>
          <p:nvPr>
            <p:custDataLst>
              <p:tags r:id="rId1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" name="ColorBlock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" name="TypeText"/>
            <p:cNvSpPr txBox="1"/>
            <p:nvPr>
              <p:custDataLst>
                <p:tags r:id="rId1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单选题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19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5" name="图片 4"/>
          <p:cNvPicPr/>
          <p:nvPr>
            <p:custDataLst>
              <p:tags r:id="rId1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>
    <p:split orient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286724"/>
          <p:cNvSpPr>
            <a:spLocks noChangeArrowheads="1"/>
          </p:cNvSpPr>
          <p:nvPr/>
        </p:nvSpPr>
        <p:spPr bwMode="auto">
          <a:xfrm>
            <a:off x="3059907" y="892021"/>
            <a:ext cx="30241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90204" pitchFamily="34" charset="0"/>
              <a:buNone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表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不同的属性类型</a:t>
            </a:r>
          </a:p>
        </p:txBody>
      </p:sp>
      <p:graphicFrame>
        <p:nvGraphicFramePr>
          <p:cNvPr id="286887" name="表格 2868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817792"/>
              </p:ext>
            </p:extLst>
          </p:nvPr>
        </p:nvGraphicFramePr>
        <p:xfrm>
          <a:off x="258944" y="1502096"/>
          <a:ext cx="8626113" cy="4879232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25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9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2000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属性类型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描    述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例    子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操    作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808">
                <a:tc rowSpan="2">
                  <a:txBody>
                    <a:bodyPr/>
                    <a:lstStyle>
                      <a:lvl1pPr indent="266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indent="0" algn="ctr" eaLnBrk="1" hangingPunct="1">
                        <a:spcBef>
                          <a:spcPct val="5000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分类的</a:t>
                      </a:r>
                    </a:p>
                    <a:p>
                      <a:pPr indent="0" algn="ctr" eaLnBrk="1" hangingPunct="1">
                        <a:spcBef>
                          <a:spcPct val="5000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定性的</a:t>
                      </a: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sym typeface="Times New Roman" panose="02020603050405020304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indent="266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zh-CN" altLang="en-US" sz="1600" b="1">
                          <a:solidFill>
                            <a:srgbClr val="FF6600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标称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indent="101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标称属性的值仅仅只是不同的名字，即标称值只提供足够的信息以区分对象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503050405090304" pitchFamily="18" charset="0"/>
                        <a:sym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=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Symbol" panose="05050102010706020507" pitchFamily="18" charset="2"/>
                        </a:rPr>
                        <a:t>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）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邮政编码、雇员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ID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号、眼球颜色、性别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众数、熵、列联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相关、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Symbol" panose="05050102010706020507" pitchFamily="18" charset="2"/>
                        </a:rPr>
                        <a:t></a:t>
                      </a:r>
                      <a:r>
                        <a:rPr kumimoji="0" lang="en-US" altLang="zh-CN" sz="16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检验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80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zh-CN" altLang="en-US" sz="1600" b="1">
                          <a:solidFill>
                            <a:srgbClr val="FF6600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序数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indent="101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序数属性的值提供足够的信息确定对象的序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503050405090304" pitchFamily="18" charset="0"/>
                        <a:sym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&lt;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&gt;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）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矿石硬度、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{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好，较好，最好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}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、成绩、街道号码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中值、百分位、秩相关、游程检验、符号检验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808">
                <a:tc rowSpan="2">
                  <a:txBody>
                    <a:bodyPr/>
                    <a:lstStyle>
                      <a:lvl1pPr indent="266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indent="0" algn="ctr" eaLnBrk="1" hangingPunct="1">
                        <a:spcBef>
                          <a:spcPct val="5000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数值的</a:t>
                      </a:r>
                    </a:p>
                    <a:p>
                      <a:pPr indent="0" algn="ctr" eaLnBrk="1" hangingPunct="1">
                        <a:spcBef>
                          <a:spcPct val="5000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定量的</a:t>
                      </a: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sym typeface="Times New Roman" panose="02020603050405020304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zh-CN" altLang="en-US" sz="1600" b="1">
                          <a:solidFill>
                            <a:srgbClr val="FF6600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区间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sym typeface="Times New Roman" panose="02020603050405020304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indent="101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对于区间属性，值之间的差是有意义的，即存在测量单位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503050405090304" pitchFamily="18" charset="0"/>
                        <a:sym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Symbol" panose="05050102010706020507" pitchFamily="18" charset="2"/>
                        </a:rPr>
                        <a:t>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Symbol" panose="05050102010706020507" pitchFamily="18" charset="2"/>
                        </a:rPr>
                        <a:t>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）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sym typeface="Times New Roman" panose="02020603050405020304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日历日期、摄氏或华氏温度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均值、标准差、皮尔逊相关、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F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检验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80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zh-CN" altLang="en-US" sz="1600" b="1">
                          <a:solidFill>
                            <a:srgbClr val="FF6600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比率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sym typeface="Times New Roman" panose="02020603050405020304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indent="101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对于比率变量，差和比率都是有意义的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503050405090304" pitchFamily="18" charset="0"/>
                        <a:sym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Symbol" panose="05050102010706020507" pitchFamily="18" charset="2"/>
                        </a:rPr>
                        <a:t>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Symbol" panose="05050102010706020507" pitchFamily="18" charset="2"/>
                        </a:rPr>
                        <a:t>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*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/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）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绝对温度、货币量、计数、年龄、质量、长度、电流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几何平均、调和平均、百分比变差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216000" y="1470196"/>
            <a:ext cx="8712000" cy="1764000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5" name="标题 284673">
            <a:extLst>
              <a:ext uri="{FF2B5EF4-FFF2-40B4-BE49-F238E27FC236}">
                <a16:creationId xmlns:a16="http://schemas.microsoft.com/office/drawing/2014/main" id="{1553B14F-D6A3-4AAB-AD8F-91170F64E58C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32399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1.5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属性的类型小结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286724"/>
          <p:cNvSpPr>
            <a:spLocks noChangeArrowheads="1"/>
          </p:cNvSpPr>
          <p:nvPr/>
        </p:nvSpPr>
        <p:spPr bwMode="auto">
          <a:xfrm>
            <a:off x="3059907" y="892021"/>
            <a:ext cx="30241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90204" pitchFamily="34" charset="0"/>
              <a:buNone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表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不同的属性类型</a:t>
            </a:r>
          </a:p>
        </p:txBody>
      </p:sp>
      <p:graphicFrame>
        <p:nvGraphicFramePr>
          <p:cNvPr id="286887" name="表格 286886"/>
          <p:cNvGraphicFramePr>
            <a:graphicFrameLocks noGrp="1"/>
          </p:cNvGraphicFramePr>
          <p:nvPr/>
        </p:nvGraphicFramePr>
        <p:xfrm>
          <a:off x="258944" y="1502096"/>
          <a:ext cx="8626113" cy="4879232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25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9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2000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属性类型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描    述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例    子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操    作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808">
                <a:tc rowSpan="2">
                  <a:txBody>
                    <a:bodyPr/>
                    <a:lstStyle>
                      <a:lvl1pPr indent="266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indent="0" algn="ctr" eaLnBrk="1" hangingPunct="1">
                        <a:spcBef>
                          <a:spcPct val="5000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分类的</a:t>
                      </a:r>
                    </a:p>
                    <a:p>
                      <a:pPr indent="0" algn="ctr" eaLnBrk="1" hangingPunct="1">
                        <a:spcBef>
                          <a:spcPct val="5000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定性的</a:t>
                      </a: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sym typeface="Times New Roman" panose="02020603050405020304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indent="266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zh-CN" altLang="en-US" sz="1600" b="1">
                          <a:solidFill>
                            <a:srgbClr val="FF6600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标称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indent="101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标称属性的值仅仅只是不同的名字，即标称值只提供足够的信息以区分对象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503050405090304" pitchFamily="18" charset="0"/>
                        <a:sym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=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Symbol" panose="05050102010706020507" pitchFamily="18" charset="2"/>
                        </a:rPr>
                        <a:t>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）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邮政编码、雇员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ID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号、眼球颜色、性别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众数、熵、列联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相关、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Symbol" panose="05050102010706020507" pitchFamily="18" charset="2"/>
                        </a:rPr>
                        <a:t></a:t>
                      </a:r>
                      <a:r>
                        <a:rPr kumimoji="0" lang="en-US" altLang="zh-CN" sz="16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检验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80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zh-CN" altLang="en-US" sz="1600" b="1">
                          <a:solidFill>
                            <a:srgbClr val="FF6600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序数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indent="101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序数属性的值提供足够的信息确定对象的序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503050405090304" pitchFamily="18" charset="0"/>
                        <a:sym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&lt;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&gt;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）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矿石硬度、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{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好，较好，最好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}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、成绩、街道号码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中值、百分位、秩相关、游程检验、符号检验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808">
                <a:tc rowSpan="2">
                  <a:txBody>
                    <a:bodyPr/>
                    <a:lstStyle>
                      <a:lvl1pPr indent="266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indent="0" algn="ctr" eaLnBrk="1" hangingPunct="1">
                        <a:spcBef>
                          <a:spcPct val="5000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数值的</a:t>
                      </a:r>
                    </a:p>
                    <a:p>
                      <a:pPr indent="0" algn="ctr" eaLnBrk="1" hangingPunct="1">
                        <a:spcBef>
                          <a:spcPct val="5000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定量的</a:t>
                      </a: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sym typeface="Times New Roman" panose="02020603050405020304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zh-CN" altLang="en-US" sz="1600" b="1">
                          <a:solidFill>
                            <a:srgbClr val="FF6600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区间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sym typeface="Times New Roman" panose="02020603050405020304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indent="101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对于区间属性，值之间的差是有意义的，即存在测量单位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503050405090304" pitchFamily="18" charset="0"/>
                        <a:sym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Symbol" panose="05050102010706020507" pitchFamily="18" charset="2"/>
                        </a:rPr>
                        <a:t>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Symbol" panose="05050102010706020507" pitchFamily="18" charset="2"/>
                        </a:rPr>
                        <a:t>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）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sym typeface="Times New Roman" panose="02020603050405020304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日历日期、摄氏或华氏温度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均值、标准差、皮尔逊相关、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F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检验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80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zh-CN" altLang="en-US" sz="1600" b="1">
                          <a:solidFill>
                            <a:srgbClr val="FF6600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比率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sym typeface="Times New Roman" panose="02020603050405020304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indent="101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对于比率变量，差和比率都是有意义的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503050405090304" pitchFamily="18" charset="0"/>
                        <a:sym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Symbol" panose="05050102010706020507" pitchFamily="18" charset="2"/>
                        </a:rPr>
                        <a:t>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Symbol" panose="05050102010706020507" pitchFamily="18" charset="2"/>
                        </a:rPr>
                        <a:t>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*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/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）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绝对温度、货币量、计数、年龄、质量、长度、电流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几何平均、调和平均、百分比变差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216000" y="3151601"/>
            <a:ext cx="8712000" cy="1152128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5" name="标题 284673">
            <a:extLst>
              <a:ext uri="{FF2B5EF4-FFF2-40B4-BE49-F238E27FC236}">
                <a16:creationId xmlns:a16="http://schemas.microsoft.com/office/drawing/2014/main" id="{1553B14F-D6A3-4AAB-AD8F-91170F64E58C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32399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1.5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属性的类型小结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861733"/>
      </p:ext>
    </p:extLst>
  </p:cSld>
  <p:clrMapOvr>
    <a:masterClrMapping/>
  </p:clrMapOvr>
  <p:transition spd="med">
    <p:split orient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286724"/>
          <p:cNvSpPr>
            <a:spLocks noChangeArrowheads="1"/>
          </p:cNvSpPr>
          <p:nvPr/>
        </p:nvSpPr>
        <p:spPr bwMode="auto">
          <a:xfrm>
            <a:off x="3059907" y="892021"/>
            <a:ext cx="30241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90204" pitchFamily="34" charset="0"/>
              <a:buNone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表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不同的属性类型</a:t>
            </a:r>
          </a:p>
        </p:txBody>
      </p:sp>
      <p:graphicFrame>
        <p:nvGraphicFramePr>
          <p:cNvPr id="286887" name="表格 286886"/>
          <p:cNvGraphicFramePr>
            <a:graphicFrameLocks noGrp="1"/>
          </p:cNvGraphicFramePr>
          <p:nvPr/>
        </p:nvGraphicFramePr>
        <p:xfrm>
          <a:off x="258944" y="1502096"/>
          <a:ext cx="8626113" cy="4879232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25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9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2000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属性类型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描    述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例    子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操    作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808">
                <a:tc rowSpan="2">
                  <a:txBody>
                    <a:bodyPr/>
                    <a:lstStyle>
                      <a:lvl1pPr indent="266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indent="0" algn="ctr" eaLnBrk="1" hangingPunct="1">
                        <a:spcBef>
                          <a:spcPct val="5000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分类的</a:t>
                      </a:r>
                    </a:p>
                    <a:p>
                      <a:pPr indent="0" algn="ctr" eaLnBrk="1" hangingPunct="1">
                        <a:spcBef>
                          <a:spcPct val="5000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定性的</a:t>
                      </a: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sym typeface="Times New Roman" panose="02020603050405020304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indent="266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zh-CN" altLang="en-US" sz="1600" b="1">
                          <a:solidFill>
                            <a:srgbClr val="FF6600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标称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indent="101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标称属性的值仅仅只是不同的名字，即标称值只提供足够的信息以区分对象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503050405090304" pitchFamily="18" charset="0"/>
                        <a:sym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=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Symbol" panose="05050102010706020507" pitchFamily="18" charset="2"/>
                        </a:rPr>
                        <a:t>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）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邮政编码、雇员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ID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号、眼球颜色、性别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众数、熵、列联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相关、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Symbol" panose="05050102010706020507" pitchFamily="18" charset="2"/>
                        </a:rPr>
                        <a:t></a:t>
                      </a:r>
                      <a:r>
                        <a:rPr kumimoji="0" lang="en-US" altLang="zh-CN" sz="16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检验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80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zh-CN" altLang="en-US" sz="1600" b="1">
                          <a:solidFill>
                            <a:srgbClr val="FF6600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序数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indent="101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序数属性的值提供足够的信息确定对象的序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503050405090304" pitchFamily="18" charset="0"/>
                        <a:sym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&lt;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&gt;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）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矿石硬度、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{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好，较好，最好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}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、成绩、街道号码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中值、百分位、秩相关、游程检验、符号检验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808">
                <a:tc rowSpan="2">
                  <a:txBody>
                    <a:bodyPr/>
                    <a:lstStyle>
                      <a:lvl1pPr indent="266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indent="0" algn="ctr" eaLnBrk="1" hangingPunct="1">
                        <a:spcBef>
                          <a:spcPct val="5000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数值的</a:t>
                      </a:r>
                    </a:p>
                    <a:p>
                      <a:pPr indent="0" algn="ctr" eaLnBrk="1" hangingPunct="1">
                        <a:spcBef>
                          <a:spcPct val="5000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定量的</a:t>
                      </a: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sym typeface="Times New Roman" panose="02020603050405020304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zh-CN" altLang="en-US" sz="1600" b="1">
                          <a:solidFill>
                            <a:srgbClr val="FF6600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区间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sym typeface="Times New Roman" panose="02020603050405020304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indent="101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对于区间属性，值之间的差是有意义的，即存在测量单位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503050405090304" pitchFamily="18" charset="0"/>
                        <a:sym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Symbol" panose="05050102010706020507" pitchFamily="18" charset="2"/>
                        </a:rPr>
                        <a:t>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Symbol" panose="05050102010706020507" pitchFamily="18" charset="2"/>
                        </a:rPr>
                        <a:t>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）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sym typeface="Times New Roman" panose="02020603050405020304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日历日期、摄氏或华氏温度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均值、标准差、皮尔逊相关、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F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检验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80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zh-CN" altLang="en-US" sz="1600" b="1">
                          <a:solidFill>
                            <a:srgbClr val="FF6600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比率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sym typeface="Times New Roman" panose="02020603050405020304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indent="101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对于比率变量，差和比率都是有意义的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503050405090304" pitchFamily="18" charset="0"/>
                        <a:sym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Symbol" panose="05050102010706020507" pitchFamily="18" charset="2"/>
                        </a:rPr>
                        <a:t>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Symbol" panose="05050102010706020507" pitchFamily="18" charset="2"/>
                        </a:rPr>
                        <a:t>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*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/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）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绝对温度、货币量、计数、年龄、质量、长度、电流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几何平均、调和平均、百分比变差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216000" y="4214409"/>
            <a:ext cx="8712000" cy="1152128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5" name="标题 284673">
            <a:extLst>
              <a:ext uri="{FF2B5EF4-FFF2-40B4-BE49-F238E27FC236}">
                <a16:creationId xmlns:a16="http://schemas.microsoft.com/office/drawing/2014/main" id="{1553B14F-D6A3-4AAB-AD8F-91170F64E58C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32399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1.5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属性的类型小结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491799"/>
      </p:ext>
    </p:extLst>
  </p:cSld>
  <p:clrMapOvr>
    <a:masterClrMapping/>
  </p:clrMapOvr>
  <p:transition spd="med">
    <p:split orient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286724"/>
          <p:cNvSpPr>
            <a:spLocks noChangeArrowheads="1"/>
          </p:cNvSpPr>
          <p:nvPr/>
        </p:nvSpPr>
        <p:spPr bwMode="auto">
          <a:xfrm>
            <a:off x="3059907" y="892021"/>
            <a:ext cx="30241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90204" pitchFamily="34" charset="0"/>
              <a:buNone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表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不同的属性类型</a:t>
            </a:r>
          </a:p>
        </p:txBody>
      </p:sp>
      <p:graphicFrame>
        <p:nvGraphicFramePr>
          <p:cNvPr id="286887" name="表格 286886"/>
          <p:cNvGraphicFramePr>
            <a:graphicFrameLocks noGrp="1"/>
          </p:cNvGraphicFramePr>
          <p:nvPr/>
        </p:nvGraphicFramePr>
        <p:xfrm>
          <a:off x="258944" y="1502096"/>
          <a:ext cx="8626113" cy="4879232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25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9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2000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属性类型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描    述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例    子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操    作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808">
                <a:tc rowSpan="2">
                  <a:txBody>
                    <a:bodyPr/>
                    <a:lstStyle>
                      <a:lvl1pPr indent="266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indent="0" algn="ctr" eaLnBrk="1" hangingPunct="1">
                        <a:spcBef>
                          <a:spcPct val="5000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分类的</a:t>
                      </a:r>
                    </a:p>
                    <a:p>
                      <a:pPr indent="0" algn="ctr" eaLnBrk="1" hangingPunct="1">
                        <a:spcBef>
                          <a:spcPct val="5000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定性的</a:t>
                      </a: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sym typeface="Times New Roman" panose="02020603050405020304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indent="266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zh-CN" altLang="en-US" sz="1600" b="1">
                          <a:solidFill>
                            <a:srgbClr val="FF6600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标称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indent="101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标称属性的值仅仅只是不同的名字，即标称值只提供足够的信息以区分对象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503050405090304" pitchFamily="18" charset="0"/>
                        <a:sym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=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Symbol" panose="05050102010706020507" pitchFamily="18" charset="2"/>
                        </a:rPr>
                        <a:t>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）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邮政编码、雇员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ID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号、眼球颜色、性别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众数、熵、列联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相关、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Symbol" panose="05050102010706020507" pitchFamily="18" charset="2"/>
                        </a:rPr>
                        <a:t></a:t>
                      </a:r>
                      <a:r>
                        <a:rPr kumimoji="0" lang="en-US" altLang="zh-CN" sz="16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检验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80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zh-CN" altLang="en-US" sz="1600" b="1">
                          <a:solidFill>
                            <a:srgbClr val="FF6600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序数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indent="101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序数属性的值提供足够的信息确定对象的序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503050405090304" pitchFamily="18" charset="0"/>
                        <a:sym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&lt;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&gt;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）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矿石硬度、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{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好，较好，最好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}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、成绩、街道号码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中值、百分位、秩相关、游程检验、符号检验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808">
                <a:tc rowSpan="2">
                  <a:txBody>
                    <a:bodyPr/>
                    <a:lstStyle>
                      <a:lvl1pPr indent="266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indent="0" algn="ctr" eaLnBrk="1" hangingPunct="1">
                        <a:spcBef>
                          <a:spcPct val="5000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数值的</a:t>
                      </a:r>
                    </a:p>
                    <a:p>
                      <a:pPr indent="0" algn="ctr" eaLnBrk="1" hangingPunct="1">
                        <a:spcBef>
                          <a:spcPct val="5000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定量的</a:t>
                      </a: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sym typeface="Times New Roman" panose="02020603050405020304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zh-CN" altLang="en-US" sz="1600" b="1">
                          <a:solidFill>
                            <a:srgbClr val="FF6600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区间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sym typeface="Times New Roman" panose="02020603050405020304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indent="101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对于区间属性，值之间的差是有意义的，即存在测量单位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503050405090304" pitchFamily="18" charset="0"/>
                        <a:sym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Symbol" panose="05050102010706020507" pitchFamily="18" charset="2"/>
                        </a:rPr>
                        <a:t>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Symbol" panose="05050102010706020507" pitchFamily="18" charset="2"/>
                        </a:rPr>
                        <a:t>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）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sym typeface="Times New Roman" panose="02020603050405020304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日历日期、摄氏或华氏温度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均值、标准差、皮尔逊相关、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F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检验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80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zh-CN" altLang="en-US" sz="1600" b="1">
                          <a:solidFill>
                            <a:srgbClr val="FF6600"/>
                          </a:solidFill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比率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sym typeface="Times New Roman" panose="02020603050405020304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indent="101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对于比率变量，差和比率都是有意义的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503050405090304" pitchFamily="18" charset="0"/>
                        <a:sym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Symbol" panose="05050102010706020507" pitchFamily="18" charset="2"/>
                        </a:rPr>
                        <a:t>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Symbol" panose="05050102010706020507" pitchFamily="18" charset="2"/>
                        </a:rPr>
                        <a:t>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*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/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）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绝对温度、货币量、计数、年龄、质量、长度、电流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sym typeface="Times New Roman" panose="02020603050405020304" pitchFamily="18" charset="0"/>
                        </a:rPr>
                        <a:t>几何平均、调和平均、百分比变差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216000" y="5292106"/>
            <a:ext cx="8712000" cy="1152128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5" name="标题 284673">
            <a:extLst>
              <a:ext uri="{FF2B5EF4-FFF2-40B4-BE49-F238E27FC236}">
                <a16:creationId xmlns:a16="http://schemas.microsoft.com/office/drawing/2014/main" id="{1553B14F-D6A3-4AAB-AD8F-91170F64E58C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32399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1.5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属性的类型小结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46529"/>
      </p:ext>
    </p:extLst>
  </p:cSld>
  <p:clrMapOvr>
    <a:masterClrMapping/>
  </p:clrMapOvr>
  <p:transition spd="med">
    <p:split orient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标称类型数据的可以实现数学计算</a:t>
            </a:r>
          </a:p>
        </p:txBody>
      </p:sp>
      <p:sp>
        <p:nvSpPr>
          <p:cNvPr id="5" name="TextBox 4"/>
          <p:cNvSpPr txBox="1"/>
          <p:nvPr>
            <p:custDataLst>
              <p:tags r:id="rId3"/>
            </p:custDataLst>
          </p:nvPr>
        </p:nvSpPr>
        <p:spPr>
          <a:xfrm>
            <a:off x="1828800" y="242088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众数</a:t>
            </a:r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1828800" y="2910745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中位数</a:t>
            </a:r>
          </a:p>
        </p:txBody>
      </p:sp>
      <p:sp>
        <p:nvSpPr>
          <p:cNvPr id="7" name="TextBox 6"/>
          <p:cNvSpPr txBox="1"/>
          <p:nvPr>
            <p:custDataLst>
              <p:tags r:id="rId5"/>
            </p:custDataLst>
          </p:nvPr>
        </p:nvSpPr>
        <p:spPr>
          <a:xfrm>
            <a:off x="1828800" y="3400602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均值</a:t>
            </a:r>
          </a:p>
        </p:txBody>
      </p:sp>
      <p:sp>
        <p:nvSpPr>
          <p:cNvPr id="8" name="TextBox 7"/>
          <p:cNvSpPr txBox="1"/>
          <p:nvPr>
            <p:custDataLst>
              <p:tags r:id="rId6"/>
            </p:custDataLst>
          </p:nvPr>
        </p:nvSpPr>
        <p:spPr>
          <a:xfrm>
            <a:off x="1828800" y="3890459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方差</a:t>
            </a:r>
          </a:p>
        </p:txBody>
      </p:sp>
      <p:sp>
        <p:nvSpPr>
          <p:cNvPr id="9" name="矩形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485181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2975039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346489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3954753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>
            <p:custDataLst>
              <p:tags r:id="rId11"/>
            </p:custDataLst>
          </p:nvPr>
        </p:nvSpPr>
        <p:spPr>
          <a:xfrm>
            <a:off x="1828800" y="4380317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相等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=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1" name="矩形 20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1114425" y="4444610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E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>
            <p:custDataLst>
              <p:tags r:id="rId13"/>
            </p:custDataLst>
          </p:nvPr>
        </p:nvSpPr>
        <p:spPr>
          <a:xfrm>
            <a:off x="1828800" y="4870174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加法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+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3" name="矩形 22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1114425" y="4934468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>
            <p:custDataLst>
              <p:tags r:id="rId15"/>
            </p:custDataLst>
          </p:nvPr>
        </p:nvSpPr>
        <p:spPr>
          <a:xfrm>
            <a:off x="1828800" y="5360031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除法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/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5" name="矩形 24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>
            <a:off x="1114425" y="5424325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G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6" name="圆角矩形 12">
            <a:extLst>
              <a:ext uri="{FF2B5EF4-FFF2-40B4-BE49-F238E27FC236}">
                <a16:creationId xmlns:a16="http://schemas.microsoft.com/office/drawing/2014/main" id="{CEAFADA9-F9D4-446B-87D3-CBD2FDF21B70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提交</a:t>
            </a:r>
          </a:p>
        </p:txBody>
      </p:sp>
      <p:grpSp>
        <p:nvGrpSpPr>
          <p:cNvPr id="18" name="组合 17"/>
          <p:cNvGrpSpPr/>
          <p:nvPr>
            <p:custDataLst>
              <p:tags r:id="rId1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2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" name="ColorBlock"/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" name="TypeText"/>
            <p:cNvSpPr txBox="1"/>
            <p:nvPr>
              <p:custDataLst>
                <p:tags r:id="rId2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多选题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23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3" name="图片 2"/>
          <p:cNvPicPr/>
          <p:nvPr>
            <p:custDataLst>
              <p:tags r:id="rId1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>
    <p:split orient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序数类型数据的可以实现数学计算</a:t>
            </a:r>
          </a:p>
        </p:txBody>
      </p:sp>
      <p:sp>
        <p:nvSpPr>
          <p:cNvPr id="5" name="TextBox 4"/>
          <p:cNvSpPr txBox="1"/>
          <p:nvPr>
            <p:custDataLst>
              <p:tags r:id="rId3"/>
            </p:custDataLst>
          </p:nvPr>
        </p:nvSpPr>
        <p:spPr>
          <a:xfrm>
            <a:off x="1828800" y="242088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众数</a:t>
            </a:r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1828800" y="2910745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中位数</a:t>
            </a:r>
          </a:p>
        </p:txBody>
      </p:sp>
      <p:sp>
        <p:nvSpPr>
          <p:cNvPr id="7" name="TextBox 6"/>
          <p:cNvSpPr txBox="1"/>
          <p:nvPr>
            <p:custDataLst>
              <p:tags r:id="rId5"/>
            </p:custDataLst>
          </p:nvPr>
        </p:nvSpPr>
        <p:spPr>
          <a:xfrm>
            <a:off x="1828800" y="3400602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均值</a:t>
            </a:r>
          </a:p>
        </p:txBody>
      </p:sp>
      <p:sp>
        <p:nvSpPr>
          <p:cNvPr id="8" name="TextBox 7"/>
          <p:cNvSpPr txBox="1"/>
          <p:nvPr>
            <p:custDataLst>
              <p:tags r:id="rId6"/>
            </p:custDataLst>
          </p:nvPr>
        </p:nvSpPr>
        <p:spPr>
          <a:xfrm>
            <a:off x="1828800" y="3890459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方差</a:t>
            </a:r>
          </a:p>
        </p:txBody>
      </p:sp>
      <p:sp>
        <p:nvSpPr>
          <p:cNvPr id="9" name="矩形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485181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2975039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346489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3954753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>
            <p:custDataLst>
              <p:tags r:id="rId11"/>
            </p:custDataLst>
          </p:nvPr>
        </p:nvSpPr>
        <p:spPr>
          <a:xfrm>
            <a:off x="1828800" y="4380317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相等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=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1" name="矩形 20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1114425" y="4444610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E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>
            <p:custDataLst>
              <p:tags r:id="rId13"/>
            </p:custDataLst>
          </p:nvPr>
        </p:nvSpPr>
        <p:spPr>
          <a:xfrm>
            <a:off x="1828800" y="4870174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加法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+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3" name="矩形 22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1114425" y="4934468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>
            <p:custDataLst>
              <p:tags r:id="rId15"/>
            </p:custDataLst>
          </p:nvPr>
        </p:nvSpPr>
        <p:spPr>
          <a:xfrm>
            <a:off x="1828800" y="5360031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除法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/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5" name="矩形 24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>
            <a:off x="1114425" y="5424325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G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6" name="圆角矩形 12">
            <a:extLst>
              <a:ext uri="{FF2B5EF4-FFF2-40B4-BE49-F238E27FC236}">
                <a16:creationId xmlns:a16="http://schemas.microsoft.com/office/drawing/2014/main" id="{BB616EA9-8C24-46BB-A0B3-62229467EAF5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提交</a:t>
            </a:r>
          </a:p>
        </p:txBody>
      </p:sp>
      <p:grpSp>
        <p:nvGrpSpPr>
          <p:cNvPr id="18" name="组合 17"/>
          <p:cNvGrpSpPr/>
          <p:nvPr>
            <p:custDataLst>
              <p:tags r:id="rId1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2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" name="ColorBlock"/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" name="TypeText"/>
            <p:cNvSpPr txBox="1"/>
            <p:nvPr>
              <p:custDataLst>
                <p:tags r:id="rId2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多选题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23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3" name="图片 2"/>
          <p:cNvPicPr/>
          <p:nvPr>
            <p:custDataLst>
              <p:tags r:id="rId1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>
    <p:split orient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区间标度类型数据的可以实现数学计算</a:t>
            </a:r>
          </a:p>
        </p:txBody>
      </p:sp>
      <p:sp>
        <p:nvSpPr>
          <p:cNvPr id="5" name="TextBox 4"/>
          <p:cNvSpPr txBox="1"/>
          <p:nvPr>
            <p:custDataLst>
              <p:tags r:id="rId3"/>
            </p:custDataLst>
          </p:nvPr>
        </p:nvSpPr>
        <p:spPr>
          <a:xfrm>
            <a:off x="1828800" y="242088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众数</a:t>
            </a:r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1828800" y="2910745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中位数</a:t>
            </a:r>
          </a:p>
        </p:txBody>
      </p:sp>
      <p:sp>
        <p:nvSpPr>
          <p:cNvPr id="7" name="TextBox 6"/>
          <p:cNvSpPr txBox="1"/>
          <p:nvPr>
            <p:custDataLst>
              <p:tags r:id="rId5"/>
            </p:custDataLst>
          </p:nvPr>
        </p:nvSpPr>
        <p:spPr>
          <a:xfrm>
            <a:off x="1828800" y="3400602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均值</a:t>
            </a:r>
          </a:p>
        </p:txBody>
      </p:sp>
      <p:sp>
        <p:nvSpPr>
          <p:cNvPr id="8" name="TextBox 7"/>
          <p:cNvSpPr txBox="1"/>
          <p:nvPr>
            <p:custDataLst>
              <p:tags r:id="rId6"/>
            </p:custDataLst>
          </p:nvPr>
        </p:nvSpPr>
        <p:spPr>
          <a:xfrm>
            <a:off x="1828800" y="3890459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方差</a:t>
            </a:r>
          </a:p>
        </p:txBody>
      </p:sp>
      <p:sp>
        <p:nvSpPr>
          <p:cNvPr id="9" name="矩形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485181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2975039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3464896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3954753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>
            <p:custDataLst>
              <p:tags r:id="rId11"/>
            </p:custDataLst>
          </p:nvPr>
        </p:nvSpPr>
        <p:spPr>
          <a:xfrm>
            <a:off x="1828800" y="4380317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相等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=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1" name="矩形 20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1114425" y="4444610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E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>
            <p:custDataLst>
              <p:tags r:id="rId13"/>
            </p:custDataLst>
          </p:nvPr>
        </p:nvSpPr>
        <p:spPr>
          <a:xfrm>
            <a:off x="1828800" y="4870174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加法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+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3" name="矩形 22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1114425" y="4934468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>
            <p:custDataLst>
              <p:tags r:id="rId15"/>
            </p:custDataLst>
          </p:nvPr>
        </p:nvSpPr>
        <p:spPr>
          <a:xfrm>
            <a:off x="1828800" y="5360031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除法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/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5" name="矩形 24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>
            <a:off x="1114425" y="5424325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G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6" name="圆角矩形 12">
            <a:extLst>
              <a:ext uri="{FF2B5EF4-FFF2-40B4-BE49-F238E27FC236}">
                <a16:creationId xmlns:a16="http://schemas.microsoft.com/office/drawing/2014/main" id="{AE7C3CC9-2B46-4B93-89EE-C40706F13E6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提交</a:t>
            </a:r>
          </a:p>
        </p:txBody>
      </p:sp>
      <p:grpSp>
        <p:nvGrpSpPr>
          <p:cNvPr id="18" name="组合 17"/>
          <p:cNvGrpSpPr/>
          <p:nvPr>
            <p:custDataLst>
              <p:tags r:id="rId1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2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" name="ColorBlock"/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" name="TypeText"/>
            <p:cNvSpPr txBox="1"/>
            <p:nvPr>
              <p:custDataLst>
                <p:tags r:id="rId2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多选题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23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3" name="图片 2"/>
          <p:cNvPicPr/>
          <p:nvPr>
            <p:custDataLst>
              <p:tags r:id="rId1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92000"/>
            <a:ext cx="3599920" cy="5963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>
              <a:lnSpc>
                <a:spcPct val="100000"/>
              </a:lnSpc>
              <a:spcBef>
                <a:spcPts val="7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Times New Roman" panose="02020603050405020304" pitchFamily="18" charset="0"/>
              </a:rPr>
              <a:t>记录数据</a:t>
            </a:r>
          </a:p>
          <a:p>
            <a:pPr lvl="1" fontAlgn="base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ym typeface="Times New Roman" panose="02020603050405020304" pitchFamily="18" charset="0"/>
              </a:rPr>
              <a:t>关系记录</a:t>
            </a:r>
          </a:p>
          <a:p>
            <a:pPr lvl="1" fontAlgn="base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ym typeface="Times New Roman" panose="02020603050405020304" pitchFamily="18" charset="0"/>
              </a:rPr>
              <a:t>数据矩阵</a:t>
            </a:r>
          </a:p>
          <a:p>
            <a:pPr lvl="1" fontAlgn="base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ym typeface="Times New Roman" panose="02020603050405020304" pitchFamily="18" charset="0"/>
              </a:rPr>
              <a:t>文档数据</a:t>
            </a:r>
          </a:p>
          <a:p>
            <a:pPr lvl="1" fontAlgn="base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ym typeface="Times New Roman" panose="02020603050405020304" pitchFamily="18" charset="0"/>
              </a:rPr>
              <a:t>交易数据</a:t>
            </a:r>
          </a:p>
          <a:p>
            <a:pPr marL="360000" indent="-360000" algn="just">
              <a:lnSpc>
                <a:spcPct val="100000"/>
              </a:lnSpc>
              <a:spcBef>
                <a:spcPts val="7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Times New Roman" panose="02020603050405020304" pitchFamily="18" charset="0"/>
              </a:rPr>
              <a:t>图形和网络</a:t>
            </a:r>
          </a:p>
          <a:p>
            <a:pPr lvl="1" fontAlgn="base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ym typeface="Times New Roman" panose="02020603050405020304" pitchFamily="18" charset="0"/>
              </a:rPr>
              <a:t>万维网</a:t>
            </a:r>
          </a:p>
          <a:p>
            <a:pPr lvl="1" fontAlgn="base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ym typeface="Times New Roman" panose="02020603050405020304" pitchFamily="18" charset="0"/>
              </a:rPr>
              <a:t>社会或信息网络</a:t>
            </a:r>
          </a:p>
          <a:p>
            <a:pPr lvl="1" fontAlgn="base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ym typeface="Times New Roman" panose="02020603050405020304" pitchFamily="18" charset="0"/>
              </a:rPr>
              <a:t>分子结构</a:t>
            </a:r>
          </a:p>
          <a:p>
            <a:pPr lvl="1" fontAlgn="base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ym typeface="Times New Roman" panose="02020603050405020304" pitchFamily="18" charset="0"/>
              </a:rPr>
              <a:t>有序</a:t>
            </a:r>
          </a:p>
          <a:p>
            <a:pPr lvl="1" fontAlgn="base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ym typeface="Times New Roman" panose="02020603050405020304" pitchFamily="18" charset="0"/>
              </a:rPr>
              <a:t>时间数据：时间序列</a:t>
            </a:r>
          </a:p>
          <a:p>
            <a:pPr lvl="1" fontAlgn="base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ym typeface="Times New Roman" panose="02020603050405020304" pitchFamily="18" charset="0"/>
              </a:rPr>
              <a:t>顺序数据：交易序列</a:t>
            </a:r>
          </a:p>
          <a:p>
            <a:pPr lvl="1" fontAlgn="base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ym typeface="Times New Roman" panose="02020603050405020304" pitchFamily="18" charset="0"/>
              </a:rPr>
              <a:t>基因序列数据</a:t>
            </a:r>
          </a:p>
          <a:p>
            <a:pPr marL="360000" indent="-360000" algn="just">
              <a:lnSpc>
                <a:spcPct val="100000"/>
              </a:lnSpc>
              <a:spcBef>
                <a:spcPts val="7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Times New Roman" panose="02020603050405020304" pitchFamily="18" charset="0"/>
              </a:rPr>
              <a:t>视频数据的图像序列</a:t>
            </a:r>
          </a:p>
          <a:p>
            <a:pPr lvl="1" fontAlgn="base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ym typeface="Times New Roman" panose="02020603050405020304" pitchFamily="18" charset="0"/>
              </a:rPr>
              <a:t>空间，图像</a:t>
            </a:r>
            <a:r>
              <a:rPr lang="zh-CN" altLang="en-US" sz="1800">
                <a:sym typeface="Times New Roman" panose="02020603050405020304" pitchFamily="18" charset="0"/>
              </a:rPr>
              <a:t>和多媒体</a:t>
            </a:r>
            <a:endParaRPr lang="zh-CN" altLang="en-US" sz="1800" dirty="0">
              <a:sym typeface="Times New Roman" panose="02020603050405020304" pitchFamily="18" charset="0"/>
            </a:endParaRPr>
          </a:p>
          <a:p>
            <a:pPr lvl="1" fontAlgn="base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ym typeface="Times New Roman" panose="02020603050405020304" pitchFamily="18" charset="0"/>
              </a:rPr>
              <a:t>空间数据</a:t>
            </a:r>
            <a:r>
              <a:rPr lang="zh-CN" altLang="en-US" sz="1800">
                <a:sym typeface="Times New Roman" panose="02020603050405020304" pitchFamily="18" charset="0"/>
              </a:rPr>
              <a:t>：地图</a:t>
            </a:r>
            <a:endParaRPr lang="zh-CN" altLang="en-US" sz="1800" dirty="0">
              <a:sym typeface="Times New Roman" panose="02020603050405020304" pitchFamily="18" charset="0"/>
            </a:endParaRPr>
          </a:p>
        </p:txBody>
      </p:sp>
      <p:sp>
        <p:nvSpPr>
          <p:cNvPr id="7174" name="标题 1"/>
          <p:cNvSpPr>
            <a:spLocks noChangeArrowheads="1"/>
          </p:cNvSpPr>
          <p:nvPr/>
        </p:nvSpPr>
        <p:spPr bwMode="auto">
          <a:xfrm>
            <a:off x="756000" y="108000"/>
            <a:ext cx="223182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数据类型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7" name="Group 9">
            <a:extLst>
              <a:ext uri="{FF2B5EF4-FFF2-40B4-BE49-F238E27FC236}">
                <a16:creationId xmlns:a16="http://schemas.microsoft.com/office/drawing/2014/main" id="{8C26B2F9-8F5B-45BE-AF43-3B050C08E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294085"/>
              </p:ext>
            </p:extLst>
          </p:nvPr>
        </p:nvGraphicFramePr>
        <p:xfrm>
          <a:off x="4154316" y="4618991"/>
          <a:ext cx="4356000" cy="2058126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190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5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726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TID</a:t>
                      </a:r>
                      <a:endParaRPr lang="en-US" sz="1050" b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Items</a:t>
                      </a:r>
                      <a:endParaRPr lang="en-US" sz="1050" b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1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zh-CN" altLang="en-US" sz="10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Bread, Coke, Milk</a:t>
                      </a:r>
                      <a:endParaRPr lang="en-US" sz="10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3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zh-CN" altLang="en-US" sz="10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Beer, Bread</a:t>
                      </a:r>
                      <a:endParaRPr lang="en-US" sz="10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1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zh-CN" altLang="en-US" sz="10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Beer, Coke, Diaper, Milk</a:t>
                      </a:r>
                      <a:endParaRPr lang="en-US" sz="10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3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endParaRPr lang="zh-CN" altLang="en-US" sz="10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Beer, Bread, Diaper, Milk</a:t>
                      </a:r>
                      <a:endParaRPr lang="en-US" sz="10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3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zh-CN" altLang="en-US" sz="10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Coke, Diaper, Milk</a:t>
                      </a:r>
                      <a:endParaRPr lang="en-US" sz="10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599663"/>
                  </a:ext>
                </a:extLst>
              </a:tr>
            </a:tbl>
          </a:graphicData>
        </a:graphic>
      </p:graphicFrame>
      <p:graphicFrame>
        <p:nvGraphicFramePr>
          <p:cNvPr id="8" name="Group 9">
            <a:extLst>
              <a:ext uri="{FF2B5EF4-FFF2-40B4-BE49-F238E27FC236}">
                <a16:creationId xmlns:a16="http://schemas.microsoft.com/office/drawing/2014/main" id="{8B1C5234-BBF8-4546-9855-39FF272B7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113546"/>
              </p:ext>
            </p:extLst>
          </p:nvPr>
        </p:nvGraphicFramePr>
        <p:xfrm>
          <a:off x="4154316" y="753247"/>
          <a:ext cx="4356000" cy="3734526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1910252917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1645577518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726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TID</a:t>
                      </a:r>
                      <a:endParaRPr lang="en-US" sz="1400" b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Document 1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Document 2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Document 3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cap="non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Team</a:t>
                      </a:r>
                      <a:endParaRPr lang="zh-CN" altLang="en-US" sz="1600" b="0" cap="none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cap="non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Coach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cap="non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Play</a:t>
                      </a:r>
                      <a:endParaRPr lang="zh-CN" altLang="en-US" sz="1600" b="0" cap="none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cap="non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Ball</a:t>
                      </a:r>
                      <a:endParaRPr lang="zh-CN" altLang="en-US" sz="1600" b="0" cap="none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cap="non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Score</a:t>
                      </a:r>
                      <a:endParaRPr lang="zh-CN" altLang="en-US" sz="1600" b="0" cap="none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59966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cap="non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Game</a:t>
                      </a:r>
                      <a:endParaRPr lang="zh-CN" altLang="en-US" sz="1600" b="0" cap="none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69989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cap="non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Win</a:t>
                      </a:r>
                      <a:endParaRPr lang="zh-CN" altLang="en-US" sz="1600" b="0" cap="none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4458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cap="non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Lost</a:t>
                      </a:r>
                      <a:endParaRPr lang="zh-CN" altLang="en-US" sz="1600" b="0" cap="none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3726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cap="non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Timeout</a:t>
                      </a:r>
                      <a:endParaRPr lang="zh-CN" altLang="en-US" sz="1600" b="0" cap="none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6178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cap="non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Season</a:t>
                      </a:r>
                      <a:endParaRPr lang="zh-CN" altLang="en-US" sz="1600" b="0" cap="none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76808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 advTm="37120">
    <p:split orient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比例标度类型数据的可以实现数学计算</a:t>
            </a:r>
          </a:p>
        </p:txBody>
      </p:sp>
      <p:sp>
        <p:nvSpPr>
          <p:cNvPr id="5" name="TextBox 4"/>
          <p:cNvSpPr txBox="1"/>
          <p:nvPr>
            <p:custDataLst>
              <p:tags r:id="rId3"/>
            </p:custDataLst>
          </p:nvPr>
        </p:nvSpPr>
        <p:spPr>
          <a:xfrm>
            <a:off x="1828800" y="242088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众数</a:t>
            </a:r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1828800" y="2910745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中位数</a:t>
            </a:r>
          </a:p>
        </p:txBody>
      </p:sp>
      <p:sp>
        <p:nvSpPr>
          <p:cNvPr id="7" name="TextBox 6"/>
          <p:cNvSpPr txBox="1"/>
          <p:nvPr>
            <p:custDataLst>
              <p:tags r:id="rId5"/>
            </p:custDataLst>
          </p:nvPr>
        </p:nvSpPr>
        <p:spPr>
          <a:xfrm>
            <a:off x="1828800" y="3400602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均值</a:t>
            </a:r>
          </a:p>
        </p:txBody>
      </p:sp>
      <p:sp>
        <p:nvSpPr>
          <p:cNvPr id="8" name="TextBox 7"/>
          <p:cNvSpPr txBox="1"/>
          <p:nvPr>
            <p:custDataLst>
              <p:tags r:id="rId6"/>
            </p:custDataLst>
          </p:nvPr>
        </p:nvSpPr>
        <p:spPr>
          <a:xfrm>
            <a:off x="1828800" y="3890459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方差</a:t>
            </a:r>
          </a:p>
        </p:txBody>
      </p:sp>
      <p:sp>
        <p:nvSpPr>
          <p:cNvPr id="9" name="矩形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485181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2975039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3464896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3954753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>
            <p:custDataLst>
              <p:tags r:id="rId11"/>
            </p:custDataLst>
          </p:nvPr>
        </p:nvSpPr>
        <p:spPr>
          <a:xfrm>
            <a:off x="1828800" y="4380317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相等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=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1" name="矩形 20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1114425" y="4444610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E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>
            <p:custDataLst>
              <p:tags r:id="rId13"/>
            </p:custDataLst>
          </p:nvPr>
        </p:nvSpPr>
        <p:spPr>
          <a:xfrm>
            <a:off x="1828800" y="4870174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加法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+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3" name="矩形 22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1114425" y="4934468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>
            <p:custDataLst>
              <p:tags r:id="rId15"/>
            </p:custDataLst>
          </p:nvPr>
        </p:nvSpPr>
        <p:spPr>
          <a:xfrm>
            <a:off x="1828800" y="5360031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除法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/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5" name="矩形 24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>
            <a:off x="1114425" y="5424325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G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6" name="圆角矩形 12">
            <a:extLst>
              <a:ext uri="{FF2B5EF4-FFF2-40B4-BE49-F238E27FC236}">
                <a16:creationId xmlns:a16="http://schemas.microsoft.com/office/drawing/2014/main" id="{FAAE8E77-8DAC-457D-AC49-3ED8B70C9472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提交</a:t>
            </a:r>
          </a:p>
        </p:txBody>
      </p:sp>
      <p:grpSp>
        <p:nvGrpSpPr>
          <p:cNvPr id="18" name="组合 17"/>
          <p:cNvGrpSpPr/>
          <p:nvPr>
            <p:custDataLst>
              <p:tags r:id="rId1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2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" name="ColorBlock"/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" name="TypeText"/>
            <p:cNvSpPr txBox="1"/>
            <p:nvPr>
              <p:custDataLst>
                <p:tags r:id="rId2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多选题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23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3" name="图片 2"/>
          <p:cNvPicPr/>
          <p:nvPr>
            <p:custDataLst>
              <p:tags r:id="rId1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>
    <p:split orient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文本占位符 288770"/>
          <p:cNvSpPr>
            <a:spLocks noGrp="1" noChangeArrowheads="1"/>
          </p:cNvSpPr>
          <p:nvPr>
            <p:ph idx="4294967295"/>
          </p:nvPr>
        </p:nvSpPr>
        <p:spPr>
          <a:xfrm>
            <a:off x="252000" y="756000"/>
            <a:ext cx="8458200" cy="5895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cs typeface="+mn-ea"/>
                <a:sym typeface="Times New Roman" panose="02020603050405020304" pitchFamily="18" charset="0"/>
              </a:rPr>
              <a:t>离散属性</a:t>
            </a:r>
            <a:r>
              <a:rPr lang="en-US" altLang="zh-CN" sz="2400">
                <a:cs typeface="+mn-ea"/>
                <a:sym typeface="Times New Roman" panose="02020603050405020304" pitchFamily="18" charset="0"/>
              </a:rPr>
              <a:t>(Discrete Attribute)</a:t>
            </a:r>
          </a:p>
          <a:p>
            <a:pPr lvl="1" algn="just" fontAlgn="base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>
                <a:sym typeface="Times New Roman" panose="02020603050405020304" pitchFamily="18" charset="0"/>
              </a:rPr>
              <a:t>有限或无限可数 </a:t>
            </a:r>
            <a:r>
              <a:rPr lang="en-US" altLang="zh-CN" sz="2200">
                <a:sym typeface="Times New Roman" panose="02020603050405020304" pitchFamily="18" charset="0"/>
              </a:rPr>
              <a:t>(countable infinite )</a:t>
            </a:r>
            <a:r>
              <a:rPr lang="zh-CN" altLang="en-US" sz="2200">
                <a:sym typeface="Times New Roman" panose="02020603050405020304" pitchFamily="18" charset="0"/>
              </a:rPr>
              <a:t>个值</a:t>
            </a:r>
          </a:p>
          <a:p>
            <a:pPr lvl="1" algn="just" fontAlgn="base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>
                <a:sym typeface="Times New Roman" panose="02020603050405020304" pitchFamily="18" charset="0"/>
              </a:rPr>
              <a:t>例</a:t>
            </a:r>
            <a:r>
              <a:rPr lang="en-US" altLang="zh-CN" sz="2200">
                <a:sym typeface="Times New Roman" panose="02020603050405020304" pitchFamily="18" charset="0"/>
              </a:rPr>
              <a:t>: </a:t>
            </a:r>
            <a:r>
              <a:rPr lang="zh-CN" altLang="en-US" sz="2200">
                <a:sym typeface="Times New Roman" panose="02020603050405020304" pitchFamily="18" charset="0"/>
              </a:rPr>
              <a:t>邮政编码</a:t>
            </a:r>
            <a:r>
              <a:rPr lang="en-US" altLang="zh-CN" sz="2200">
                <a:sym typeface="Times New Roman" panose="02020603050405020304" pitchFamily="18" charset="0"/>
              </a:rPr>
              <a:t>, </a:t>
            </a:r>
            <a:r>
              <a:rPr lang="zh-CN" altLang="en-US" sz="2200">
                <a:sym typeface="Times New Roman" panose="02020603050405020304" pitchFamily="18" charset="0"/>
              </a:rPr>
              <a:t>计数</a:t>
            </a:r>
            <a:r>
              <a:rPr lang="en-US" altLang="zh-CN" sz="2200">
                <a:sym typeface="Times New Roman" panose="02020603050405020304" pitchFamily="18" charset="0"/>
              </a:rPr>
              <a:t>, </a:t>
            </a:r>
            <a:r>
              <a:rPr lang="zh-CN" altLang="en-US" sz="2200">
                <a:sym typeface="Times New Roman" panose="02020603050405020304" pitchFamily="18" charset="0"/>
              </a:rPr>
              <a:t>文档集的词</a:t>
            </a:r>
          </a:p>
          <a:p>
            <a:pPr lvl="1" algn="just" fontAlgn="base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>
                <a:sym typeface="Times New Roman" panose="02020603050405020304" pitchFamily="18" charset="0"/>
              </a:rPr>
              <a:t>常表示为整数变量</a:t>
            </a:r>
            <a:r>
              <a:rPr lang="en-US" altLang="zh-CN" sz="2200">
                <a:sym typeface="Times New Roman" panose="02020603050405020304" pitchFamily="18" charset="0"/>
              </a:rPr>
              <a:t>.   </a:t>
            </a:r>
          </a:p>
          <a:p>
            <a:pPr lvl="1" algn="just" fontAlgn="base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>
                <a:sym typeface="Times New Roman" panose="02020603050405020304" pitchFamily="18" charset="0"/>
              </a:rPr>
              <a:t>注意</a:t>
            </a:r>
            <a:r>
              <a:rPr lang="en-US" altLang="zh-CN" sz="2200">
                <a:sym typeface="Times New Roman" panose="02020603050405020304" pitchFamily="18" charset="0"/>
              </a:rPr>
              <a:t>: </a:t>
            </a:r>
            <a:r>
              <a:rPr lang="zh-CN" altLang="en-US" sz="2200">
                <a:sym typeface="Times New Roman" panose="02020603050405020304" pitchFamily="18" charset="0"/>
              </a:rPr>
              <a:t>二元属性</a:t>
            </a:r>
            <a:r>
              <a:rPr lang="en-US" altLang="zh-CN" sz="2200">
                <a:sym typeface="Times New Roman" panose="02020603050405020304" pitchFamily="18" charset="0"/>
              </a:rPr>
              <a:t>(binary attributes)</a:t>
            </a:r>
            <a:r>
              <a:rPr lang="zh-CN" altLang="en-US" sz="2200">
                <a:sym typeface="Times New Roman" panose="02020603050405020304" pitchFamily="18" charset="0"/>
              </a:rPr>
              <a:t>是离散属性的特例</a:t>
            </a: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cs typeface="+mn-ea"/>
                <a:sym typeface="Times New Roman" panose="02020603050405020304" pitchFamily="18" charset="0"/>
              </a:rPr>
              <a:t>连续属性</a:t>
            </a:r>
            <a:r>
              <a:rPr lang="en-US" altLang="zh-CN" sz="2400">
                <a:cs typeface="+mn-ea"/>
                <a:sym typeface="Times New Roman" panose="02020603050405020304" pitchFamily="18" charset="0"/>
              </a:rPr>
              <a:t>(Continuous Attribute)</a:t>
            </a:r>
          </a:p>
          <a:p>
            <a:pPr lvl="1" algn="just" fontAlgn="base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>
                <a:sym typeface="Times New Roman" panose="02020603050405020304" pitchFamily="18" charset="0"/>
              </a:rPr>
              <a:t>属性值为实数</a:t>
            </a:r>
          </a:p>
          <a:p>
            <a:pPr lvl="1" algn="just" fontAlgn="base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>
                <a:sym typeface="Times New Roman" panose="02020603050405020304" pitchFamily="18" charset="0"/>
              </a:rPr>
              <a:t>例</a:t>
            </a:r>
            <a:r>
              <a:rPr lang="en-US" altLang="zh-CN" sz="2200">
                <a:sym typeface="Times New Roman" panose="02020603050405020304" pitchFamily="18" charset="0"/>
              </a:rPr>
              <a:t>: </a:t>
            </a:r>
            <a:r>
              <a:rPr lang="zh-CN" altLang="en-US" sz="2200">
                <a:sym typeface="Times New Roman" panose="02020603050405020304" pitchFamily="18" charset="0"/>
              </a:rPr>
              <a:t>温度</a:t>
            </a:r>
            <a:r>
              <a:rPr lang="en-US" altLang="zh-CN" sz="2200">
                <a:sym typeface="Times New Roman" panose="02020603050405020304" pitchFamily="18" charset="0"/>
              </a:rPr>
              <a:t>, </a:t>
            </a:r>
            <a:r>
              <a:rPr lang="zh-CN" altLang="en-US" sz="2200">
                <a:sym typeface="Times New Roman" panose="02020603050405020304" pitchFamily="18" charset="0"/>
              </a:rPr>
              <a:t>高度</a:t>
            </a:r>
            <a:r>
              <a:rPr lang="en-US" altLang="zh-CN" sz="2200">
                <a:sym typeface="Times New Roman" panose="02020603050405020304" pitchFamily="18" charset="0"/>
              </a:rPr>
              <a:t>, </a:t>
            </a:r>
            <a:r>
              <a:rPr lang="zh-CN" altLang="en-US" sz="2200">
                <a:sym typeface="Times New Roman" panose="02020603050405020304" pitchFamily="18" charset="0"/>
              </a:rPr>
              <a:t>重量</a:t>
            </a:r>
            <a:r>
              <a:rPr lang="en-US" altLang="zh-CN" sz="2200">
                <a:sym typeface="Times New Roman" panose="02020603050405020304" pitchFamily="18" charset="0"/>
              </a:rPr>
              <a:t>.  </a:t>
            </a:r>
          </a:p>
          <a:p>
            <a:pPr lvl="1" algn="just" fontAlgn="base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>
                <a:sym typeface="Times New Roman" panose="02020603050405020304" pitchFamily="18" charset="0"/>
              </a:rPr>
              <a:t>实践中</a:t>
            </a:r>
            <a:r>
              <a:rPr lang="en-US" altLang="zh-CN" sz="2200">
                <a:sym typeface="Times New Roman" panose="02020603050405020304" pitchFamily="18" charset="0"/>
              </a:rPr>
              <a:t>, </a:t>
            </a:r>
            <a:r>
              <a:rPr lang="zh-CN" altLang="en-US" sz="2200">
                <a:sym typeface="Times New Roman" panose="02020603050405020304" pitchFamily="18" charset="0"/>
              </a:rPr>
              <a:t>实数只能用有限位数字的数度量和表示</a:t>
            </a:r>
            <a:r>
              <a:rPr lang="en-US" altLang="zh-CN" sz="2200">
                <a:sym typeface="Times New Roman" panose="02020603050405020304" pitchFamily="18" charset="0"/>
              </a:rPr>
              <a:t>.</a:t>
            </a:r>
          </a:p>
          <a:p>
            <a:pPr lvl="1" algn="just" fontAlgn="base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>
                <a:sym typeface="Times New Roman" panose="02020603050405020304" pitchFamily="18" charset="0"/>
              </a:rPr>
              <a:t>连续属性一般用浮点变量表示</a:t>
            </a:r>
            <a:r>
              <a:rPr lang="en-US" altLang="zh-CN" sz="2200">
                <a:sym typeface="Times New Roman" panose="02020603050405020304" pitchFamily="18" charset="0"/>
              </a:rPr>
              <a:t>. </a:t>
            </a:r>
          </a:p>
        </p:txBody>
      </p:sp>
      <p:sp>
        <p:nvSpPr>
          <p:cNvPr id="7" name="标题 284673">
            <a:extLst>
              <a:ext uri="{FF2B5EF4-FFF2-40B4-BE49-F238E27FC236}">
                <a16:creationId xmlns:a16="http://schemas.microsoft.com/office/drawing/2014/main" id="{E7EF9DF4-C4FA-4811-807D-01154B1F5F1F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32399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1.6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离散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vs.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连续属性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914400" y="635001"/>
            <a:ext cx="7315200" cy="160167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身高和体重分别是什么类型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828800" y="2447119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身高离散、体重离散</a:t>
            </a:r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1828800" y="3304369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身高连续、体重连续</a:t>
            </a:r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1828800" y="4161619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身高连续、体重离散</a:t>
            </a:r>
          </a:p>
        </p:txBody>
      </p:sp>
      <p:sp>
        <p:nvSpPr>
          <p:cNvPr id="10" name="TextBox 9"/>
          <p:cNvSpPr txBox="1"/>
          <p:nvPr>
            <p:custDataLst>
              <p:tags r:id="rId6"/>
            </p:custDataLst>
          </p:nvPr>
        </p:nvSpPr>
        <p:spPr>
          <a:xfrm>
            <a:off x="1828800" y="5018869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身高离散、体重连续</a:t>
            </a: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511412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368662"/>
            <a:ext cx="514350" cy="514350"/>
          </a:xfrm>
          <a:prstGeom prst="ellipse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225912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5083162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752242"/>
              </p:ext>
            </p:extLst>
          </p:nvPr>
        </p:nvGraphicFramePr>
        <p:xfrm>
          <a:off x="5740648" y="2737863"/>
          <a:ext cx="2615952" cy="2707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7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7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14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身高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体重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167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56.7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178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97.5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159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43.8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" name="矩形 22"/>
          <p:cNvSpPr/>
          <p:nvPr>
            <p:custDataLst>
              <p:tags r:id="rId11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>
            <p:custDataLst>
              <p:tags r:id="rId12"/>
            </p:custDataLst>
          </p:nvPr>
        </p:nvSpPr>
        <p:spPr>
          <a:xfrm>
            <a:off x="9613900" y="6649997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以上版本</a:t>
            </a:r>
          </a:p>
        </p:txBody>
      </p:sp>
      <p:sp>
        <p:nvSpPr>
          <p:cNvPr id="29" name="TextBox 28"/>
          <p:cNvSpPr txBox="1"/>
          <p:nvPr>
            <p:custDataLst>
              <p:tags r:id="rId13"/>
            </p:custDataLst>
          </p:nvPr>
        </p:nvSpPr>
        <p:spPr>
          <a:xfrm>
            <a:off x="9779000" y="1270000"/>
            <a:ext cx="3332480" cy="4401205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易错地方，很多同学认为身高看起来像整型，在数据库可以枚举，就简单认为身高为离散数据</a:t>
            </a:r>
            <a:endParaRPr lang="en-US" altLang="zh-CN" sz="20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lvl="0"/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而实际上，世界上万物都具有差异性，且每个人的身高都不一样，无法枚举，因此为连续数据，数据库中的身高只是省略了小数点后面位数，比如身高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167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可以表示为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167.000</a:t>
            </a:r>
          </a:p>
          <a:p>
            <a:pPr lvl="0"/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所以，区分离散还是连续要根据实际物理意义，判定是否可以枚举来确定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pSp>
        <p:nvGrpSpPr>
          <p:cNvPr id="27" name="组合 26"/>
          <p:cNvGrpSpPr/>
          <p:nvPr>
            <p:custDataLst>
              <p:tags r:id="rId14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4" name="RemarkBack"/>
            <p:cNvSpPr/>
            <p:nvPr>
              <p:custDataLst>
                <p:tags r:id="rId25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5" name="RemarkBlock"/>
            <p:cNvSpPr/>
            <p:nvPr>
              <p:custDataLst>
                <p:tags r:id="rId26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6" name="RemarkTitleText"/>
            <p:cNvSpPr txBox="1"/>
            <p:nvPr>
              <p:custDataLst>
                <p:tags r:id="rId27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18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答案解析</a:t>
              </a:r>
            </a:p>
          </p:txBody>
        </p:sp>
      </p:grpSp>
      <p:sp>
        <p:nvSpPr>
          <p:cNvPr id="2" name="RemarkBack"/>
          <p:cNvSpPr/>
          <p:nvPr>
            <p:custDataLst>
              <p:tags r:id="rId15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" name="RemarkBlock"/>
          <p:cNvSpPr/>
          <p:nvPr>
            <p:custDataLst>
              <p:tags r:id="rId16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1" name="RemarkTitleText"/>
          <p:cNvSpPr txBox="1"/>
          <p:nvPr>
            <p:custDataLst>
              <p:tags r:id="rId17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18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答案解析</a:t>
            </a:r>
          </a:p>
        </p:txBody>
      </p:sp>
      <p:sp>
        <p:nvSpPr>
          <p:cNvPr id="30" name="圆角矩形 12">
            <a:extLst>
              <a:ext uri="{FF2B5EF4-FFF2-40B4-BE49-F238E27FC236}">
                <a16:creationId xmlns:a16="http://schemas.microsoft.com/office/drawing/2014/main" id="{55EF54C5-D7FA-4D7D-A732-8BED9699526D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提交</a:t>
            </a:r>
          </a:p>
        </p:txBody>
      </p:sp>
      <p:grpSp>
        <p:nvGrpSpPr>
          <p:cNvPr id="20" name="组合 19"/>
          <p:cNvGrpSpPr/>
          <p:nvPr>
            <p:custDataLst>
              <p:tags r:id="rId1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" name="ColorBlock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" name="TypeText"/>
            <p:cNvSpPr txBox="1"/>
            <p:nvPr>
              <p:custDataLst>
                <p:tags r:id="rId2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单选题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24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5" name="图片 4"/>
          <p:cNvPicPr/>
          <p:nvPr>
            <p:custDataLst>
              <p:tags r:id="rId20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>
    <p:split orient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Tm="21120">
    <p:split orient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576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统计汇总</a:t>
            </a:r>
          </a:p>
        </p:txBody>
      </p:sp>
      <p:sp>
        <p:nvSpPr>
          <p:cNvPr id="5" name="Rectangle 3"/>
          <p:cNvSpPr txBox="1"/>
          <p:nvPr/>
        </p:nvSpPr>
        <p:spPr bwMode="auto">
          <a:xfrm>
            <a:off x="252000" y="756000"/>
            <a:ext cx="8229600" cy="23868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algn="just" defTabSz="914400" eaLnBrk="1" latinLnBrk="0" hangingPunct="1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>
                <a:latin typeface="+mn-lt"/>
                <a:ea typeface="+mn-ea"/>
                <a:cs typeface="+mn-ea"/>
              </a:defRPr>
            </a:lvl1pPr>
            <a:lvl2pPr marL="685800" lvl="1" indent="-228600" algn="just" defTabSz="914400" eaLnBrk="1" latinLnBrk="0" hangingPunct="1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  <a:defRPr sz="2200">
                <a:latin typeface="+mn-lt"/>
                <a:ea typeface="+mn-ea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dirty="0">
                <a:sym typeface="Times New Roman" panose="02020603050405020304" pitchFamily="18" charset="0"/>
              </a:rPr>
              <a:t>动机</a:t>
            </a:r>
          </a:p>
          <a:p>
            <a:pPr lvl="1"/>
            <a:r>
              <a:rPr lang="zh-CN" altLang="en-US" dirty="0">
                <a:sym typeface="Times New Roman" panose="02020603050405020304" pitchFamily="18" charset="0"/>
              </a:rPr>
              <a:t>为了更好地理解数据：集中趋势，分布</a:t>
            </a:r>
          </a:p>
          <a:p>
            <a:r>
              <a:rPr lang="zh-CN" altLang="en-US" dirty="0">
                <a:sym typeface="Times New Roman" panose="02020603050405020304" pitchFamily="18" charset="0"/>
              </a:rPr>
              <a:t>数据的统计特性</a:t>
            </a:r>
          </a:p>
          <a:p>
            <a:pPr lvl="1"/>
            <a:r>
              <a:rPr lang="zh-CN" altLang="en-US" dirty="0">
                <a:sym typeface="Times New Roman" panose="02020603050405020304" pitchFamily="18" charset="0"/>
              </a:rPr>
              <a:t>最大值，最小值，中位数，位数，离群值，方差</a:t>
            </a:r>
            <a:r>
              <a:rPr lang="zh-CN" altLang="en-US">
                <a:sym typeface="Times New Roman" panose="02020603050405020304" pitchFamily="18" charset="0"/>
              </a:rPr>
              <a:t>等。</a:t>
            </a:r>
            <a:endParaRPr lang="zh-CN" altLang="en-US" dirty="0">
              <a:sym typeface="Times New Roman" panose="02020603050405020304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000" y="3357801"/>
            <a:ext cx="4968000" cy="3239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 advTm="16672">
    <p:split orient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91033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9" y="3595616"/>
            <a:ext cx="8630103" cy="2353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标题 910337"/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684033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2.1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中性化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趋势度量：均值、中位数和众数</a:t>
            </a:r>
          </a:p>
        </p:txBody>
      </p:sp>
      <p:sp>
        <p:nvSpPr>
          <p:cNvPr id="10244" name="文本占位符 910338"/>
          <p:cNvSpPr>
            <a:spLocks noGrp="1" noChangeArrowheads="1"/>
          </p:cNvSpPr>
          <p:nvPr>
            <p:ph idx="4294967295"/>
          </p:nvPr>
        </p:nvSpPr>
        <p:spPr>
          <a:xfrm>
            <a:off x="215999" y="756000"/>
            <a:ext cx="3995961" cy="2920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200">
                <a:cs typeface="+mn-ea"/>
                <a:sym typeface="Times New Roman" panose="02020603050405020304" pitchFamily="18" charset="0"/>
              </a:rPr>
              <a:t>平均值</a:t>
            </a:r>
            <a:r>
              <a:rPr lang="zh-CN" altLang="en-US" sz="2200">
                <a:cs typeface="+mn-ea"/>
                <a:sym typeface="Times New Roman" panose="02020603050405020304" pitchFamily="18" charset="0"/>
              </a:rPr>
              <a:t>一组数据的均衡点</a:t>
            </a:r>
            <a:r>
              <a:rPr lang="en-US" altLang="zh-CN" sz="2200">
                <a:cs typeface="+mn-ea"/>
                <a:sym typeface="Times New Roman" panose="02020603050405020304" pitchFamily="18" charset="0"/>
              </a:rPr>
              <a:t>。  </a:t>
            </a:r>
          </a:p>
          <a:p>
            <a:pPr marL="360000" indent="-360000" algn="just" fontAlgn="base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cs typeface="+mn-ea"/>
                <a:sym typeface="Times New Roman" panose="02020603050405020304" pitchFamily="18" charset="0"/>
              </a:rPr>
              <a:t>但是，均值对离群值很敏感。</a:t>
            </a:r>
            <a:r>
              <a:rPr lang="en-US" altLang="zh-CN" sz="2200">
                <a:cs typeface="+mn-ea"/>
                <a:sym typeface="Times New Roman" panose="02020603050405020304" pitchFamily="18" charset="0"/>
              </a:rPr>
              <a:t>   </a:t>
            </a:r>
          </a:p>
          <a:p>
            <a:pPr marL="360000" indent="-360000" algn="just" fontAlgn="base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cs typeface="+mn-ea"/>
                <a:sym typeface="Times New Roman" panose="02020603050405020304" pitchFamily="18" charset="0"/>
              </a:rPr>
              <a:t>因此，中位数和截断均值也很常用。</a:t>
            </a:r>
            <a:endParaRPr lang="en-US" altLang="zh-CN" sz="2200"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cs typeface="+mn-ea"/>
                <a:sym typeface="Times New Roman" panose="02020603050405020304" pitchFamily="18" charset="0"/>
              </a:rPr>
              <a:t>众数指一组数据中出现次数最多的数据值。</a:t>
            </a:r>
            <a:endParaRPr lang="en-US" altLang="zh-CN" sz="2200">
              <a:cs typeface="+mn-ea"/>
              <a:sym typeface="Times New Roman" panose="02020603050405020304" pitchFamily="18" charset="0"/>
            </a:endParaRPr>
          </a:p>
        </p:txBody>
      </p:sp>
      <p:pic>
        <p:nvPicPr>
          <p:cNvPr id="10248" name="图片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102613"/>
            <a:ext cx="4459315" cy="2493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01573"/>
              </p:ext>
            </p:extLst>
          </p:nvPr>
        </p:nvGraphicFramePr>
        <p:xfrm>
          <a:off x="2699792" y="6165304"/>
          <a:ext cx="4449763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46" name="Equation" r:id="rId6" imgW="2197100" imgH="203200" progId="Equation.3">
                  <p:embed/>
                </p:oleObj>
              </mc:Choice>
              <mc:Fallback>
                <p:oleObj name="Equation" r:id="rId6" imgW="2197100" imgH="203200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6165304"/>
                        <a:ext cx="4449763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24274" y="6165304"/>
            <a:ext cx="1440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经验公式</a:t>
            </a:r>
          </a:p>
        </p:txBody>
      </p:sp>
    </p:spTree>
  </p:cSld>
  <p:clrMapOvr>
    <a:masterClrMapping/>
  </p:clrMapOvr>
  <p:transition spd="med">
    <p:split orient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灯片编号占位符 3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8229600" y="6324600"/>
            <a:ext cx="914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90204" pitchFamily="34" charset="0"/>
              <a:buNone/>
            </a:pPr>
            <a:fld id="{5BEED863-7C03-4B99-BBD0-A20A8CDCA99B}" type="slidenum">
              <a:rPr altLang="en-US" sz="1400" b="0" smtClean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36</a:t>
            </a:fld>
            <a:endParaRPr lang="zh-CN" altLang="en-US" sz="1400" b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52000" y="756000"/>
            <a:ext cx="7848103" cy="4893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algn="just" defTabSz="91440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200">
                <a:latin typeface="+mn-lt"/>
                <a:ea typeface="+mn-ea"/>
                <a:cs typeface="+mn-ea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n-lt"/>
                <a:ea typeface="+mn-ea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zh-CN" altLang="zh-CN" dirty="0">
                <a:sym typeface="Times New Roman" panose="02020603050405020304" pitchFamily="18" charset="0"/>
              </a:rPr>
              <a:t>中位数，均值和对称模式，正面和负面的偏斜数据</a:t>
            </a:r>
          </a:p>
        </p:txBody>
      </p:sp>
      <p:pic>
        <p:nvPicPr>
          <p:cNvPr id="12" name="Picture 6" descr="rightskewed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19949" r="2822" b="4096"/>
          <a:stretch/>
        </p:blipFill>
        <p:spPr bwMode="auto">
          <a:xfrm>
            <a:off x="4755292" y="4149081"/>
            <a:ext cx="4209196" cy="270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Picture 8" descr="leftskewe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" t="19948" r="7708" b="6233"/>
          <a:stretch/>
        </p:blipFill>
        <p:spPr bwMode="auto">
          <a:xfrm>
            <a:off x="644324" y="4149081"/>
            <a:ext cx="4136709" cy="2632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" name="Picture 10" descr="ha02skew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1"/>
          <a:stretch/>
        </p:blipFill>
        <p:spPr bwMode="auto">
          <a:xfrm>
            <a:off x="2613755" y="1628800"/>
            <a:ext cx="3916490" cy="2336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标题 910337">
            <a:extLst>
              <a:ext uri="{FF2B5EF4-FFF2-40B4-BE49-F238E27FC236}">
                <a16:creationId xmlns:a16="http://schemas.microsoft.com/office/drawing/2014/main" id="{2E640783-4290-4D17-8777-38D6CCF6D722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8403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2.1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中性化趋势度量：均值、中位数和众数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914400" y="635001"/>
            <a:ext cx="7315200" cy="173613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中位数、平均数、众数三者的关系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828800" y="237101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中位数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=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平均数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=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众数</a:t>
            </a:r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1828800" y="322826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中位数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&gt;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平均数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&gt;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众数</a:t>
            </a:r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1828800" y="408551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平均数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&gt;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中位数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&gt;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众数</a:t>
            </a:r>
          </a:p>
        </p:txBody>
      </p:sp>
      <p:sp>
        <p:nvSpPr>
          <p:cNvPr id="10" name="TextBox 9"/>
          <p:cNvSpPr txBox="1"/>
          <p:nvPr>
            <p:custDataLst>
              <p:tags r:id="rId6"/>
            </p:custDataLst>
          </p:nvPr>
        </p:nvSpPr>
        <p:spPr>
          <a:xfrm>
            <a:off x="1828800" y="494276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中位数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&lt;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平均数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&lt;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众数</a:t>
            </a: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435311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292561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149811"/>
            <a:ext cx="514350" cy="514350"/>
          </a:xfrm>
          <a:prstGeom prst="ellipse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5007061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668195"/>
            <a:ext cx="3429229" cy="2200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圆角矩形 12">
            <a:extLst>
              <a:ext uri="{FF2B5EF4-FFF2-40B4-BE49-F238E27FC236}">
                <a16:creationId xmlns:a16="http://schemas.microsoft.com/office/drawing/2014/main" id="{6669F3A0-E468-424F-B90A-533D424C4BB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提交</a:t>
            </a:r>
          </a:p>
        </p:txBody>
      </p:sp>
      <p:grpSp>
        <p:nvGrpSpPr>
          <p:cNvPr id="20" name="组合 19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单选题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5" name="图片 4"/>
          <p:cNvPicPr/>
          <p:nvPr>
            <p:custDataLst>
              <p:tags r:id="rId1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>
    <p:split orient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52000" y="756000"/>
            <a:ext cx="4450644" cy="55438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algn="just" defTabSz="91440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200">
                <a:latin typeface="+mn-lt"/>
                <a:ea typeface="+mn-ea"/>
                <a:cs typeface="+mn-ea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n-lt"/>
                <a:ea typeface="+mn-ea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pPr>
              <a:lnSpc>
                <a:spcPct val="135000"/>
              </a:lnSpc>
            </a:pPr>
            <a:r>
              <a:rPr lang="zh-CN" altLang="en-US" dirty="0">
                <a:sym typeface="Times New Roman" panose="02020603050405020304" pitchFamily="18" charset="0"/>
              </a:rPr>
              <a:t>四分位数</a:t>
            </a:r>
          </a:p>
          <a:p>
            <a:pPr lvl="1">
              <a:lnSpc>
                <a:spcPct val="135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 dirty="0">
                <a:sym typeface="Times New Roman" panose="02020603050405020304" pitchFamily="18" charset="0"/>
              </a:rPr>
              <a:t>四分位数：</a:t>
            </a:r>
            <a:r>
              <a:rPr lang="en-US" altLang="zh-CN" sz="2000" dirty="0">
                <a:sym typeface="Times New Roman" panose="02020603050405020304" pitchFamily="18" charset="0"/>
              </a:rPr>
              <a:t>Q1</a:t>
            </a:r>
            <a:r>
              <a:rPr lang="zh-CN" altLang="en-US" sz="2000" dirty="0">
                <a:sym typeface="Times New Roman" panose="02020603050405020304" pitchFamily="18" charset="0"/>
              </a:rPr>
              <a:t>（第</a:t>
            </a:r>
            <a:r>
              <a:rPr lang="en-US" altLang="zh-CN" sz="2000" dirty="0">
                <a:sym typeface="Times New Roman" panose="02020603050405020304" pitchFamily="18" charset="0"/>
              </a:rPr>
              <a:t>25</a:t>
            </a:r>
            <a:r>
              <a:rPr lang="zh-CN" altLang="en-US" sz="2000" dirty="0">
                <a:sym typeface="Times New Roman" panose="02020603050405020304" pitchFamily="18" charset="0"/>
              </a:rPr>
              <a:t>百分位），</a:t>
            </a:r>
            <a:r>
              <a:rPr lang="en-US" altLang="zh-CN" sz="2000" dirty="0">
                <a:sym typeface="Times New Roman" panose="02020603050405020304" pitchFamily="18" charset="0"/>
              </a:rPr>
              <a:t>Q3</a:t>
            </a:r>
            <a:r>
              <a:rPr lang="zh-CN" altLang="en-US" sz="2000" dirty="0">
                <a:sym typeface="Times New Roman" panose="02020603050405020304" pitchFamily="18" charset="0"/>
              </a:rPr>
              <a:t>（第</a:t>
            </a:r>
            <a:r>
              <a:rPr lang="en-US" altLang="zh-CN" sz="2000" dirty="0">
                <a:sym typeface="Times New Roman" panose="02020603050405020304" pitchFamily="18" charset="0"/>
              </a:rPr>
              <a:t>75</a:t>
            </a:r>
            <a:r>
              <a:rPr lang="zh-CN" altLang="en-US" sz="2000" dirty="0">
                <a:sym typeface="Times New Roman" panose="02020603050405020304" pitchFamily="18" charset="0"/>
              </a:rPr>
              <a:t>百分位）</a:t>
            </a:r>
          </a:p>
          <a:p>
            <a:pPr lvl="1">
              <a:lnSpc>
                <a:spcPct val="135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 dirty="0">
                <a:sym typeface="Times New Roman" panose="02020603050405020304" pitchFamily="18" charset="0"/>
              </a:rPr>
              <a:t>四分位数极差：</a:t>
            </a:r>
            <a:r>
              <a:rPr lang="en-US" altLang="zh-CN" sz="2000" dirty="0">
                <a:sym typeface="Times New Roman" panose="02020603050405020304" pitchFamily="18" charset="0"/>
              </a:rPr>
              <a:t>IQR= Q3 -  Q1</a:t>
            </a:r>
          </a:p>
          <a:p>
            <a:pPr>
              <a:lnSpc>
                <a:spcPct val="135000"/>
              </a:lnSpc>
            </a:pPr>
            <a:r>
              <a:rPr lang="zh-CN" altLang="en-US" dirty="0">
                <a:sym typeface="Times New Roman" panose="02020603050405020304" pitchFamily="18" charset="0"/>
              </a:rPr>
              <a:t>五点</a:t>
            </a:r>
            <a:r>
              <a:rPr lang="zh-CN" altLang="en-US">
                <a:sym typeface="Times New Roman" panose="02020603050405020304" pitchFamily="18" charset="0"/>
              </a:rPr>
              <a:t>概况：</a:t>
            </a:r>
            <a:endParaRPr lang="en-US" altLang="zh-CN">
              <a:sym typeface="Times New Roman" panose="02020603050405020304" pitchFamily="18" charset="0"/>
            </a:endParaRPr>
          </a:p>
          <a:p>
            <a:pPr lvl="1">
              <a:lnSpc>
                <a:spcPct val="135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sv-SE" altLang="zh-CN" sz="2000">
                <a:sym typeface="Times New Roman" panose="02020603050405020304" pitchFamily="18" charset="0"/>
              </a:rPr>
              <a:t>min</a:t>
            </a:r>
            <a:r>
              <a:rPr lang="sv-SE" altLang="zh-CN" sz="2000" dirty="0">
                <a:sym typeface="Times New Roman" panose="02020603050405020304" pitchFamily="18" charset="0"/>
              </a:rPr>
              <a:t>, Q1, median, Q3</a:t>
            </a:r>
            <a:r>
              <a:rPr lang="sv-SE" altLang="zh-CN" sz="2000">
                <a:sym typeface="Times New Roman" panose="02020603050405020304" pitchFamily="18" charset="0"/>
              </a:rPr>
              <a:t>, max</a:t>
            </a:r>
            <a:endParaRPr lang="en-US" altLang="zh-CN" sz="2000" dirty="0">
              <a:sym typeface="Times New Roman" panose="02020603050405020304" pitchFamily="18" charset="0"/>
            </a:endParaRPr>
          </a:p>
          <a:p>
            <a:pPr>
              <a:lnSpc>
                <a:spcPct val="135000"/>
              </a:lnSpc>
            </a:pPr>
            <a:r>
              <a:rPr lang="zh-CN" altLang="en-US">
                <a:sym typeface="Times New Roman" panose="02020603050405020304" pitchFamily="18" charset="0"/>
              </a:rPr>
              <a:t>盒</a:t>
            </a:r>
            <a:r>
              <a:rPr lang="zh-CN" altLang="en-US" dirty="0">
                <a:sym typeface="Times New Roman" panose="02020603050405020304" pitchFamily="18" charset="0"/>
              </a:rPr>
              <a:t>状图（</a:t>
            </a:r>
            <a:r>
              <a:rPr lang="en-US" altLang="zh-CN" dirty="0">
                <a:sym typeface="Times New Roman" panose="02020603050405020304" pitchFamily="18" charset="0"/>
              </a:rPr>
              <a:t>boxplot</a:t>
            </a:r>
            <a:r>
              <a:rPr lang="zh-CN" altLang="en-US" dirty="0">
                <a:sym typeface="Times New Roman" panose="02020603050405020304" pitchFamily="18" charset="0"/>
              </a:rPr>
              <a:t>）：</a:t>
            </a:r>
            <a:r>
              <a:rPr lang="sv-SE" altLang="zh-CN" dirty="0">
                <a:sym typeface="Times New Roman" panose="02020603050405020304" pitchFamily="18" charset="0"/>
              </a:rPr>
              <a:t>min, Q1, median, Q3, max</a:t>
            </a:r>
            <a:r>
              <a:rPr lang="zh-CN" altLang="en-US" dirty="0">
                <a:sym typeface="Times New Roman" panose="02020603050405020304" pitchFamily="18" charset="0"/>
              </a:rPr>
              <a:t>；单独添加胡须表示离群点</a:t>
            </a:r>
          </a:p>
          <a:p>
            <a:pPr>
              <a:lnSpc>
                <a:spcPct val="135000"/>
              </a:lnSpc>
            </a:pPr>
            <a:r>
              <a:rPr lang="zh-CN" altLang="en-US" dirty="0">
                <a:sym typeface="Times New Roman" panose="02020603050405020304" pitchFamily="18" charset="0"/>
              </a:rPr>
              <a:t>离群点：通常情况下，一个值高于</a:t>
            </a:r>
            <a:r>
              <a:rPr lang="en-US" altLang="zh-CN" dirty="0">
                <a:sym typeface="Times New Roman" panose="02020603050405020304" pitchFamily="18" charset="0"/>
              </a:rPr>
              <a:t>/</a:t>
            </a:r>
            <a:r>
              <a:rPr lang="zh-CN" altLang="en-US" dirty="0">
                <a:sym typeface="Times New Roman" panose="02020603050405020304" pitchFamily="18" charset="0"/>
              </a:rPr>
              <a:t>低于</a:t>
            </a:r>
            <a:r>
              <a:rPr lang="en-US" altLang="zh-CN" dirty="0">
                <a:sym typeface="Times New Roman" panose="02020603050405020304" pitchFamily="18" charset="0"/>
              </a:rPr>
              <a:t>1.5×IQR</a:t>
            </a:r>
          </a:p>
        </p:txBody>
      </p:sp>
      <p:grpSp>
        <p:nvGrpSpPr>
          <p:cNvPr id="48" name="组合 953350"/>
          <p:cNvGrpSpPr/>
          <p:nvPr/>
        </p:nvGrpSpPr>
        <p:grpSpPr bwMode="auto">
          <a:xfrm>
            <a:off x="4932040" y="962435"/>
            <a:ext cx="4176464" cy="3651295"/>
            <a:chOff x="1800" y="577"/>
            <a:chExt cx="4252" cy="5183"/>
          </a:xfrm>
        </p:grpSpPr>
        <p:grpSp>
          <p:nvGrpSpPr>
            <p:cNvPr id="49" name="组合 953351"/>
            <p:cNvGrpSpPr/>
            <p:nvPr/>
          </p:nvGrpSpPr>
          <p:grpSpPr bwMode="auto">
            <a:xfrm>
              <a:off x="1800" y="882"/>
              <a:ext cx="1015" cy="4878"/>
              <a:chOff x="1800" y="882"/>
              <a:chExt cx="1015" cy="4878"/>
            </a:xfrm>
          </p:grpSpPr>
          <p:sp>
            <p:nvSpPr>
              <p:cNvPr id="68" name="直接连接符 953352"/>
              <p:cNvSpPr>
                <a:spLocks noChangeShapeType="1"/>
              </p:cNvSpPr>
              <p:nvPr/>
            </p:nvSpPr>
            <p:spPr bwMode="auto">
              <a:xfrm flipV="1">
                <a:off x="2314" y="1729"/>
                <a:ext cx="1" cy="139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prstDash val="sys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9" name="直接连接符 953353"/>
              <p:cNvSpPr>
                <a:spLocks noChangeShapeType="1"/>
              </p:cNvSpPr>
              <p:nvPr/>
            </p:nvSpPr>
            <p:spPr bwMode="auto">
              <a:xfrm flipV="1">
                <a:off x="2314" y="4117"/>
                <a:ext cx="1" cy="118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prstDash val="sys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0" name="直接连接符 953354"/>
              <p:cNvSpPr>
                <a:spLocks noChangeShapeType="1"/>
              </p:cNvSpPr>
              <p:nvPr/>
            </p:nvSpPr>
            <p:spPr bwMode="auto">
              <a:xfrm>
                <a:off x="2057" y="5298"/>
                <a:ext cx="50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1" name="直接连接符 953355"/>
              <p:cNvSpPr>
                <a:spLocks noChangeShapeType="1"/>
              </p:cNvSpPr>
              <p:nvPr/>
            </p:nvSpPr>
            <p:spPr bwMode="auto">
              <a:xfrm>
                <a:off x="2057" y="1729"/>
                <a:ext cx="50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2" name="矩形 953356"/>
              <p:cNvSpPr>
                <a:spLocks noChangeArrowheads="1"/>
              </p:cNvSpPr>
              <p:nvPr/>
            </p:nvSpPr>
            <p:spPr bwMode="auto">
              <a:xfrm>
                <a:off x="1800" y="3128"/>
                <a:ext cx="1015" cy="989"/>
              </a:xfrm>
              <a:prstGeom prst="rect">
                <a:avLst/>
              </a:prstGeom>
              <a:noFill/>
              <a:ln w="0">
                <a:solidFill>
                  <a:srgbClr val="0000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503050405090304" pitchFamily="18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3" name="直接连接符 953357"/>
              <p:cNvSpPr>
                <a:spLocks noChangeShapeType="1"/>
              </p:cNvSpPr>
              <p:nvPr/>
            </p:nvSpPr>
            <p:spPr bwMode="auto">
              <a:xfrm>
                <a:off x="1800" y="3719"/>
                <a:ext cx="1015" cy="1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4" name="直接连接符 953358"/>
              <p:cNvSpPr>
                <a:spLocks noChangeShapeType="1"/>
              </p:cNvSpPr>
              <p:nvPr/>
            </p:nvSpPr>
            <p:spPr bwMode="auto">
              <a:xfrm>
                <a:off x="2250" y="934"/>
                <a:ext cx="115" cy="1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5" name="直接连接符 953359"/>
              <p:cNvSpPr>
                <a:spLocks noChangeShapeType="1"/>
              </p:cNvSpPr>
              <p:nvPr/>
            </p:nvSpPr>
            <p:spPr bwMode="auto">
              <a:xfrm>
                <a:off x="2314" y="882"/>
                <a:ext cx="1" cy="103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6" name="直接连接符 953360"/>
              <p:cNvSpPr>
                <a:spLocks noChangeShapeType="1"/>
              </p:cNvSpPr>
              <p:nvPr/>
            </p:nvSpPr>
            <p:spPr bwMode="auto">
              <a:xfrm>
                <a:off x="2250" y="1524"/>
                <a:ext cx="115" cy="1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7" name="直接连接符 953361"/>
              <p:cNvSpPr>
                <a:spLocks noChangeShapeType="1"/>
              </p:cNvSpPr>
              <p:nvPr/>
            </p:nvSpPr>
            <p:spPr bwMode="auto">
              <a:xfrm>
                <a:off x="2314" y="1473"/>
                <a:ext cx="1" cy="115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8" name="直接连接符 953362"/>
              <p:cNvSpPr>
                <a:spLocks noChangeShapeType="1"/>
              </p:cNvSpPr>
              <p:nvPr/>
            </p:nvSpPr>
            <p:spPr bwMode="auto">
              <a:xfrm>
                <a:off x="2250" y="1332"/>
                <a:ext cx="115" cy="1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9" name="直接连接符 953363"/>
              <p:cNvSpPr>
                <a:spLocks noChangeShapeType="1"/>
              </p:cNvSpPr>
              <p:nvPr/>
            </p:nvSpPr>
            <p:spPr bwMode="auto">
              <a:xfrm>
                <a:off x="2314" y="1280"/>
                <a:ext cx="1" cy="103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80" name="直接连接符 953364"/>
              <p:cNvSpPr>
                <a:spLocks noChangeShapeType="1"/>
              </p:cNvSpPr>
              <p:nvPr/>
            </p:nvSpPr>
            <p:spPr bwMode="auto">
              <a:xfrm>
                <a:off x="2250" y="5708"/>
                <a:ext cx="115" cy="1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81" name="直接连接符 953365"/>
              <p:cNvSpPr>
                <a:spLocks noChangeShapeType="1"/>
              </p:cNvSpPr>
              <p:nvPr/>
            </p:nvSpPr>
            <p:spPr bwMode="auto">
              <a:xfrm>
                <a:off x="2314" y="5657"/>
                <a:ext cx="1" cy="103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grpSp>
          <p:nvGrpSpPr>
            <p:cNvPr id="50" name="组合 953366"/>
            <p:cNvGrpSpPr/>
            <p:nvPr/>
          </p:nvGrpSpPr>
          <p:grpSpPr bwMode="auto">
            <a:xfrm>
              <a:off x="3060" y="577"/>
              <a:ext cx="1800" cy="524"/>
              <a:chOff x="2700" y="577"/>
              <a:chExt cx="1800" cy="524"/>
            </a:xfrm>
          </p:grpSpPr>
          <p:sp>
            <p:nvSpPr>
              <p:cNvPr id="66" name="直接连接符 953367"/>
              <p:cNvSpPr>
                <a:spLocks noChangeShapeType="1"/>
              </p:cNvSpPr>
              <p:nvPr/>
            </p:nvSpPr>
            <p:spPr bwMode="auto">
              <a:xfrm>
                <a:off x="2700" y="900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7" name="文本框 953368"/>
              <p:cNvSpPr txBox="1">
                <a:spLocks noChangeArrowheads="1"/>
              </p:cNvSpPr>
              <p:nvPr/>
            </p:nvSpPr>
            <p:spPr bwMode="auto">
              <a:xfrm>
                <a:off x="3420" y="577"/>
                <a:ext cx="1080" cy="5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>
                    <a:srgbClr val="0C7B9C"/>
                  </a:buClr>
                  <a:buSzPct val="100000"/>
                  <a:buFont typeface="Times New Roman" panose="02020503050405090304" pitchFamily="18" charset="0"/>
                  <a:buNone/>
                </a:pPr>
                <a:r>
                  <a:rPr lang="en-US" altLang="zh-CN" sz="1800" b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outlier</a:t>
                </a:r>
              </a:p>
            </p:txBody>
          </p:sp>
        </p:grpSp>
        <p:grpSp>
          <p:nvGrpSpPr>
            <p:cNvPr id="51" name="组合 953369"/>
            <p:cNvGrpSpPr/>
            <p:nvPr/>
          </p:nvGrpSpPr>
          <p:grpSpPr bwMode="auto">
            <a:xfrm>
              <a:off x="3060" y="4940"/>
              <a:ext cx="2700" cy="524"/>
              <a:chOff x="3060" y="4940"/>
              <a:chExt cx="2700" cy="524"/>
            </a:xfrm>
          </p:grpSpPr>
          <p:sp>
            <p:nvSpPr>
              <p:cNvPr id="64" name="直接连接符 953370"/>
              <p:cNvSpPr>
                <a:spLocks noChangeShapeType="1"/>
              </p:cNvSpPr>
              <p:nvPr/>
            </p:nvSpPr>
            <p:spPr bwMode="auto">
              <a:xfrm>
                <a:off x="3060" y="5263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5" name="文本框 953371"/>
              <p:cNvSpPr txBox="1">
                <a:spLocks noChangeArrowheads="1"/>
              </p:cNvSpPr>
              <p:nvPr/>
            </p:nvSpPr>
            <p:spPr bwMode="auto">
              <a:xfrm>
                <a:off x="3780" y="4940"/>
                <a:ext cx="1980" cy="5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>
                    <a:srgbClr val="0C7B9C"/>
                  </a:buClr>
                  <a:buSzPct val="100000"/>
                  <a:buFont typeface="Times New Roman" panose="02020503050405090304" pitchFamily="18" charset="0"/>
                  <a:buNone/>
                </a:pPr>
                <a:r>
                  <a:rPr lang="en-US" altLang="zh-CN" sz="1800" b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10</a:t>
                </a:r>
                <a:r>
                  <a:rPr lang="en-US" altLang="zh-CN" sz="1800" b="0" baseline="3000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th</a:t>
                </a:r>
                <a:r>
                  <a:rPr lang="en-US" altLang="zh-CN" sz="1800" b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 percentile</a:t>
                </a:r>
              </a:p>
            </p:txBody>
          </p:sp>
        </p:grpSp>
        <p:grpSp>
          <p:nvGrpSpPr>
            <p:cNvPr id="52" name="组合 953372"/>
            <p:cNvGrpSpPr/>
            <p:nvPr/>
          </p:nvGrpSpPr>
          <p:grpSpPr bwMode="auto">
            <a:xfrm>
              <a:off x="3060" y="3860"/>
              <a:ext cx="2992" cy="524"/>
              <a:chOff x="3060" y="3860"/>
              <a:chExt cx="2992" cy="524"/>
            </a:xfrm>
          </p:grpSpPr>
          <p:sp>
            <p:nvSpPr>
              <p:cNvPr id="62" name="直接连接符 953373"/>
              <p:cNvSpPr>
                <a:spLocks noChangeShapeType="1"/>
              </p:cNvSpPr>
              <p:nvPr/>
            </p:nvSpPr>
            <p:spPr bwMode="auto">
              <a:xfrm>
                <a:off x="3060" y="4183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3" name="文本框 953374"/>
              <p:cNvSpPr txBox="1">
                <a:spLocks noChangeArrowheads="1"/>
              </p:cNvSpPr>
              <p:nvPr/>
            </p:nvSpPr>
            <p:spPr bwMode="auto">
              <a:xfrm>
                <a:off x="3780" y="3860"/>
                <a:ext cx="2272" cy="5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>
                    <a:srgbClr val="0C7B9C"/>
                  </a:buClr>
                  <a:buSzPct val="100000"/>
                  <a:buFont typeface="Times New Roman" panose="02020503050405090304" pitchFamily="18" charset="0"/>
                  <a:buNone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25</a:t>
                </a:r>
                <a:r>
                  <a:rPr lang="en-US" altLang="zh-CN" sz="1800" b="0" baseline="30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th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 percentile Q1</a:t>
                </a:r>
              </a:p>
            </p:txBody>
          </p:sp>
        </p:grpSp>
        <p:grpSp>
          <p:nvGrpSpPr>
            <p:cNvPr id="53" name="组合 953375"/>
            <p:cNvGrpSpPr/>
            <p:nvPr/>
          </p:nvGrpSpPr>
          <p:grpSpPr bwMode="auto">
            <a:xfrm>
              <a:off x="3060" y="2780"/>
              <a:ext cx="2989" cy="524"/>
              <a:chOff x="3060" y="2780"/>
              <a:chExt cx="2989" cy="524"/>
            </a:xfrm>
          </p:grpSpPr>
          <p:sp>
            <p:nvSpPr>
              <p:cNvPr id="60" name="直接连接符 953376"/>
              <p:cNvSpPr>
                <a:spLocks noChangeShapeType="1"/>
              </p:cNvSpPr>
              <p:nvPr/>
            </p:nvSpPr>
            <p:spPr bwMode="auto">
              <a:xfrm>
                <a:off x="3060" y="3103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1" name="文本框 953377"/>
              <p:cNvSpPr txBox="1">
                <a:spLocks noChangeArrowheads="1"/>
              </p:cNvSpPr>
              <p:nvPr/>
            </p:nvSpPr>
            <p:spPr bwMode="auto">
              <a:xfrm>
                <a:off x="3780" y="2780"/>
                <a:ext cx="2269" cy="5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>
                    <a:srgbClr val="0C7B9C"/>
                  </a:buClr>
                  <a:buSzPct val="100000"/>
                  <a:buFont typeface="Times New Roman" panose="02020503050405090304" pitchFamily="18" charset="0"/>
                  <a:buNone/>
                </a:pPr>
                <a:r>
                  <a:rPr lang="en-US" altLang="zh-CN" sz="1800" b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75</a:t>
                </a:r>
                <a:r>
                  <a:rPr lang="en-US" altLang="zh-CN" sz="1800" b="0" baseline="3000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th</a:t>
                </a:r>
                <a:r>
                  <a:rPr lang="en-US" altLang="zh-CN" sz="1800" b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 percentile Q3 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503050405090304" pitchFamily="18" charset="0"/>
                  <a:sym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组合 953378"/>
            <p:cNvGrpSpPr/>
            <p:nvPr/>
          </p:nvGrpSpPr>
          <p:grpSpPr bwMode="auto">
            <a:xfrm>
              <a:off x="3060" y="3428"/>
              <a:ext cx="2700" cy="524"/>
              <a:chOff x="3060" y="3500"/>
              <a:chExt cx="2700" cy="524"/>
            </a:xfrm>
          </p:grpSpPr>
          <p:sp>
            <p:nvSpPr>
              <p:cNvPr id="58" name="直接连接符 953379"/>
              <p:cNvSpPr>
                <a:spLocks noChangeShapeType="1"/>
              </p:cNvSpPr>
              <p:nvPr/>
            </p:nvSpPr>
            <p:spPr bwMode="auto">
              <a:xfrm>
                <a:off x="3060" y="3823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9" name="文本框 953380"/>
              <p:cNvSpPr txBox="1">
                <a:spLocks noChangeArrowheads="1"/>
              </p:cNvSpPr>
              <p:nvPr/>
            </p:nvSpPr>
            <p:spPr bwMode="auto">
              <a:xfrm>
                <a:off x="3780" y="3500"/>
                <a:ext cx="1980" cy="5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>
                    <a:srgbClr val="0C7B9C"/>
                  </a:buClr>
                  <a:buSzPct val="100000"/>
                  <a:buFont typeface="Times New Roman" panose="02020503050405090304" pitchFamily="18" charset="0"/>
                  <a:buNone/>
                </a:pPr>
                <a:r>
                  <a:rPr lang="en-US" altLang="zh-CN" sz="1800" b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50</a:t>
                </a:r>
                <a:r>
                  <a:rPr lang="en-US" altLang="zh-CN" sz="1800" b="0" baseline="3000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th</a:t>
                </a:r>
                <a:r>
                  <a:rPr lang="en-US" altLang="zh-CN" sz="1800" b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 percentile</a:t>
                </a:r>
              </a:p>
            </p:txBody>
          </p:sp>
        </p:grpSp>
        <p:grpSp>
          <p:nvGrpSpPr>
            <p:cNvPr id="55" name="组合 953381"/>
            <p:cNvGrpSpPr/>
            <p:nvPr/>
          </p:nvGrpSpPr>
          <p:grpSpPr bwMode="auto">
            <a:xfrm>
              <a:off x="3060" y="1441"/>
              <a:ext cx="2700" cy="524"/>
              <a:chOff x="3060" y="4940"/>
              <a:chExt cx="2700" cy="524"/>
            </a:xfrm>
          </p:grpSpPr>
          <p:sp>
            <p:nvSpPr>
              <p:cNvPr id="56" name="直接连接符 953382"/>
              <p:cNvSpPr>
                <a:spLocks noChangeShapeType="1"/>
              </p:cNvSpPr>
              <p:nvPr/>
            </p:nvSpPr>
            <p:spPr bwMode="auto">
              <a:xfrm>
                <a:off x="3060" y="5263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7" name="文本框 953383"/>
              <p:cNvSpPr txBox="1">
                <a:spLocks noChangeArrowheads="1"/>
              </p:cNvSpPr>
              <p:nvPr/>
            </p:nvSpPr>
            <p:spPr bwMode="auto">
              <a:xfrm>
                <a:off x="3780" y="4940"/>
                <a:ext cx="1980" cy="5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>
                    <a:srgbClr val="0C7B9C"/>
                  </a:buClr>
                  <a:buSzPct val="100000"/>
                  <a:buFont typeface="Times New Roman" panose="02020503050405090304" pitchFamily="18" charset="0"/>
                  <a:buNone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90</a:t>
                </a:r>
                <a:r>
                  <a:rPr lang="en-US" altLang="zh-CN" sz="1800" b="0" baseline="30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th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 percentile</a:t>
                </a:r>
              </a:p>
            </p:txBody>
          </p:sp>
        </p:grpSp>
      </p:grpSp>
      <p:sp>
        <p:nvSpPr>
          <p:cNvPr id="82" name="矩形 81"/>
          <p:cNvSpPr/>
          <p:nvPr/>
        </p:nvSpPr>
        <p:spPr>
          <a:xfrm>
            <a:off x="5539579" y="4918313"/>
            <a:ext cx="2273379" cy="1421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13548C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AU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IQR =Q3-Q1</a:t>
            </a:r>
          </a:p>
          <a:p>
            <a:pPr>
              <a:lnSpc>
                <a:spcPct val="150000"/>
              </a:lnSpc>
            </a:pPr>
            <a:r>
              <a:rPr lang="en-AU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max = Q3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+</a:t>
            </a:r>
            <a:r>
              <a:rPr lang="en-AU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1.5*IQR</a:t>
            </a:r>
          </a:p>
          <a:p>
            <a:pPr>
              <a:lnSpc>
                <a:spcPct val="150000"/>
              </a:lnSpc>
            </a:pPr>
            <a:r>
              <a:rPr lang="en-AU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min =  Q1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- </a:t>
            </a:r>
            <a:r>
              <a:rPr lang="en-AU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1.5</a:t>
            </a:r>
            <a:r>
              <a:rPr lang="en-AU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*IQR</a:t>
            </a:r>
            <a:endParaRPr lang="en-AU" altLang="zh-CN" sz="20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1" name="标题 910337">
            <a:extLst>
              <a:ext uri="{FF2B5EF4-FFF2-40B4-BE49-F238E27FC236}">
                <a16:creationId xmlns:a16="http://schemas.microsoft.com/office/drawing/2014/main" id="{B5B167E6-3090-4AB2-961E-519F36B0FFA6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8403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2.2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离散度度量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680350"/>
      </p:ext>
    </p:extLst>
  </p:cSld>
  <p:clrMapOvr>
    <a:masterClrMapping/>
  </p:clrMapOvr>
  <p:transition spd="med">
    <p:split orient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52000" y="756000"/>
            <a:ext cx="4450644" cy="59020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algn="just" defTabSz="91440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200">
                <a:latin typeface="+mn-lt"/>
                <a:ea typeface="+mn-ea"/>
                <a:cs typeface="+mn-ea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n-lt"/>
                <a:ea typeface="+mn-ea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pPr>
              <a:lnSpc>
                <a:spcPct val="135000"/>
              </a:lnSpc>
            </a:pPr>
            <a:r>
              <a:rPr lang="zh-CN" altLang="en-US" b="1">
                <a:solidFill>
                  <a:srgbClr val="FF6600"/>
                </a:solidFill>
                <a:sym typeface="Times New Roman" panose="02020603050405020304" pitchFamily="18" charset="0"/>
              </a:rPr>
              <a:t>方差和标准差</a:t>
            </a:r>
          </a:p>
          <a:p>
            <a:pPr>
              <a:lnSpc>
                <a:spcPct val="135000"/>
              </a:lnSpc>
            </a:pPr>
            <a:r>
              <a:rPr lang="zh-CN" altLang="en-US">
                <a:sym typeface="Times New Roman" panose="02020603050405020304" pitchFamily="18" charset="0"/>
              </a:rPr>
              <a:t>分位数</a:t>
            </a:r>
          </a:p>
          <a:p>
            <a:pPr lvl="1">
              <a:lnSpc>
                <a:spcPct val="135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>
                <a:sym typeface="Times New Roman" panose="02020603050405020304" pitchFamily="18" charset="0"/>
              </a:rPr>
              <a:t>分位数：</a:t>
            </a:r>
            <a:r>
              <a:rPr lang="en-US" altLang="zh-CN" sz="2000">
                <a:sym typeface="Times New Roman" panose="02020603050405020304" pitchFamily="18" charset="0"/>
              </a:rPr>
              <a:t>Q1</a:t>
            </a:r>
            <a:r>
              <a:rPr lang="zh-CN" altLang="en-US" sz="2000">
                <a:sym typeface="Times New Roman" panose="02020603050405020304" pitchFamily="18" charset="0"/>
              </a:rPr>
              <a:t>（第</a:t>
            </a:r>
            <a:r>
              <a:rPr lang="en-US" altLang="zh-CN" sz="2000">
                <a:sym typeface="Times New Roman" panose="02020603050405020304" pitchFamily="18" charset="0"/>
              </a:rPr>
              <a:t>25</a:t>
            </a:r>
            <a:r>
              <a:rPr lang="zh-CN" altLang="en-US" sz="2000">
                <a:sym typeface="Times New Roman" panose="02020603050405020304" pitchFamily="18" charset="0"/>
              </a:rPr>
              <a:t>百分位），</a:t>
            </a:r>
            <a:r>
              <a:rPr lang="en-US" altLang="zh-CN" sz="2000">
                <a:sym typeface="Times New Roman" panose="02020603050405020304" pitchFamily="18" charset="0"/>
              </a:rPr>
              <a:t>Q3</a:t>
            </a:r>
            <a:r>
              <a:rPr lang="zh-CN" altLang="en-US" sz="2000">
                <a:sym typeface="Times New Roman" panose="02020603050405020304" pitchFamily="18" charset="0"/>
              </a:rPr>
              <a:t>（第</a:t>
            </a:r>
            <a:r>
              <a:rPr lang="en-US" altLang="zh-CN" sz="2000">
                <a:sym typeface="Times New Roman" panose="02020603050405020304" pitchFamily="18" charset="0"/>
              </a:rPr>
              <a:t>75</a:t>
            </a:r>
            <a:r>
              <a:rPr lang="zh-CN" altLang="en-US" sz="2000">
                <a:sym typeface="Times New Roman" panose="02020603050405020304" pitchFamily="18" charset="0"/>
              </a:rPr>
              <a:t>百分位）</a:t>
            </a:r>
          </a:p>
          <a:p>
            <a:pPr lvl="1">
              <a:lnSpc>
                <a:spcPct val="135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>
                <a:sym typeface="Times New Roman" panose="02020603050405020304" pitchFamily="18" charset="0"/>
              </a:rPr>
              <a:t>分位数极差：</a:t>
            </a:r>
            <a:r>
              <a:rPr lang="en-US" altLang="zh-CN" sz="2000">
                <a:sym typeface="Times New Roman" panose="02020603050405020304" pitchFamily="18" charset="0"/>
              </a:rPr>
              <a:t>IQR= Q3 -  Q1</a:t>
            </a:r>
          </a:p>
          <a:p>
            <a:pPr>
              <a:lnSpc>
                <a:spcPct val="135000"/>
              </a:lnSpc>
            </a:pPr>
            <a:r>
              <a:rPr lang="zh-CN" altLang="en-US">
                <a:sym typeface="Times New Roman" panose="02020603050405020304" pitchFamily="18" charset="0"/>
              </a:rPr>
              <a:t>五</a:t>
            </a:r>
            <a:r>
              <a:rPr lang="zh-CN" altLang="en-US" dirty="0">
                <a:sym typeface="Times New Roman" panose="02020603050405020304" pitchFamily="18" charset="0"/>
              </a:rPr>
              <a:t>点</a:t>
            </a:r>
            <a:r>
              <a:rPr lang="zh-CN" altLang="en-US">
                <a:sym typeface="Times New Roman" panose="02020603050405020304" pitchFamily="18" charset="0"/>
              </a:rPr>
              <a:t>概况：</a:t>
            </a:r>
            <a:endParaRPr lang="en-US" altLang="zh-CN">
              <a:sym typeface="Times New Roman" panose="02020603050405020304" pitchFamily="18" charset="0"/>
            </a:endParaRPr>
          </a:p>
          <a:p>
            <a:pPr lvl="1">
              <a:lnSpc>
                <a:spcPct val="135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sv-SE" altLang="zh-CN" sz="2000">
                <a:sym typeface="Times New Roman" panose="02020603050405020304" pitchFamily="18" charset="0"/>
              </a:rPr>
              <a:t>min, Q1, median, Q3, max</a:t>
            </a:r>
            <a:endParaRPr lang="en-US" altLang="zh-CN" sz="2000">
              <a:sym typeface="Times New Roman" panose="02020603050405020304" pitchFamily="18" charset="0"/>
            </a:endParaRPr>
          </a:p>
          <a:p>
            <a:pPr>
              <a:lnSpc>
                <a:spcPct val="135000"/>
              </a:lnSpc>
            </a:pPr>
            <a:r>
              <a:rPr lang="zh-CN" altLang="en-US">
                <a:sym typeface="Times New Roman" panose="02020603050405020304" pitchFamily="18" charset="0"/>
              </a:rPr>
              <a:t>盒状图（</a:t>
            </a:r>
            <a:r>
              <a:rPr lang="en-US" altLang="zh-CN">
                <a:sym typeface="Times New Roman" panose="02020603050405020304" pitchFamily="18" charset="0"/>
              </a:rPr>
              <a:t>boxplot</a:t>
            </a:r>
            <a:r>
              <a:rPr lang="zh-CN" altLang="en-US">
                <a:sym typeface="Times New Roman" panose="02020603050405020304" pitchFamily="18" charset="0"/>
              </a:rPr>
              <a:t>）：</a:t>
            </a:r>
            <a:r>
              <a:rPr lang="sv-SE" altLang="zh-CN">
                <a:sym typeface="Times New Roman" panose="02020603050405020304" pitchFamily="18" charset="0"/>
              </a:rPr>
              <a:t>min, Q1, median, Q3, max</a:t>
            </a:r>
            <a:r>
              <a:rPr lang="zh-CN" altLang="en-US">
                <a:sym typeface="Times New Roman" panose="02020603050405020304" pitchFamily="18" charset="0"/>
              </a:rPr>
              <a:t>；单独添加胡须表示离群点</a:t>
            </a:r>
          </a:p>
          <a:p>
            <a:pPr>
              <a:lnSpc>
                <a:spcPct val="135000"/>
              </a:lnSpc>
            </a:pPr>
            <a:r>
              <a:rPr lang="zh-CN" altLang="en-US">
                <a:sym typeface="Times New Roman" panose="02020603050405020304" pitchFamily="18" charset="0"/>
              </a:rPr>
              <a:t>离</a:t>
            </a:r>
            <a:r>
              <a:rPr lang="zh-CN" altLang="en-US" dirty="0">
                <a:sym typeface="Times New Roman" panose="02020603050405020304" pitchFamily="18" charset="0"/>
              </a:rPr>
              <a:t>群点：通常情况下，一个值高于</a:t>
            </a:r>
            <a:r>
              <a:rPr lang="en-US" altLang="zh-CN" dirty="0">
                <a:sym typeface="Times New Roman" panose="02020603050405020304" pitchFamily="18" charset="0"/>
              </a:rPr>
              <a:t>/</a:t>
            </a:r>
            <a:r>
              <a:rPr lang="zh-CN" altLang="en-US" dirty="0">
                <a:sym typeface="Times New Roman" panose="02020603050405020304" pitchFamily="18" charset="0"/>
              </a:rPr>
              <a:t>低于</a:t>
            </a:r>
            <a:r>
              <a:rPr lang="en-US" altLang="zh-CN" dirty="0">
                <a:sym typeface="Times New Roman" panose="02020603050405020304" pitchFamily="18" charset="0"/>
              </a:rPr>
              <a:t>1.5×IQR</a:t>
            </a:r>
          </a:p>
        </p:txBody>
      </p:sp>
      <p:grpSp>
        <p:nvGrpSpPr>
          <p:cNvPr id="48" name="组合 953350"/>
          <p:cNvGrpSpPr/>
          <p:nvPr/>
        </p:nvGrpSpPr>
        <p:grpSpPr bwMode="auto">
          <a:xfrm>
            <a:off x="4932040" y="962435"/>
            <a:ext cx="4176464" cy="3651295"/>
            <a:chOff x="1800" y="577"/>
            <a:chExt cx="4252" cy="5183"/>
          </a:xfrm>
        </p:grpSpPr>
        <p:grpSp>
          <p:nvGrpSpPr>
            <p:cNvPr id="49" name="组合 953351"/>
            <p:cNvGrpSpPr/>
            <p:nvPr/>
          </p:nvGrpSpPr>
          <p:grpSpPr bwMode="auto">
            <a:xfrm>
              <a:off x="1800" y="882"/>
              <a:ext cx="1015" cy="4878"/>
              <a:chOff x="1800" y="882"/>
              <a:chExt cx="1015" cy="4878"/>
            </a:xfrm>
          </p:grpSpPr>
          <p:sp>
            <p:nvSpPr>
              <p:cNvPr id="68" name="直接连接符 953352"/>
              <p:cNvSpPr>
                <a:spLocks noChangeShapeType="1"/>
              </p:cNvSpPr>
              <p:nvPr/>
            </p:nvSpPr>
            <p:spPr bwMode="auto">
              <a:xfrm flipV="1">
                <a:off x="2314" y="1729"/>
                <a:ext cx="1" cy="139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prstDash val="sys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9" name="直接连接符 953353"/>
              <p:cNvSpPr>
                <a:spLocks noChangeShapeType="1"/>
              </p:cNvSpPr>
              <p:nvPr/>
            </p:nvSpPr>
            <p:spPr bwMode="auto">
              <a:xfrm flipV="1">
                <a:off x="2314" y="4117"/>
                <a:ext cx="1" cy="118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prstDash val="sys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0" name="直接连接符 953354"/>
              <p:cNvSpPr>
                <a:spLocks noChangeShapeType="1"/>
              </p:cNvSpPr>
              <p:nvPr/>
            </p:nvSpPr>
            <p:spPr bwMode="auto">
              <a:xfrm>
                <a:off x="2057" y="5298"/>
                <a:ext cx="50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1" name="直接连接符 953355"/>
              <p:cNvSpPr>
                <a:spLocks noChangeShapeType="1"/>
              </p:cNvSpPr>
              <p:nvPr/>
            </p:nvSpPr>
            <p:spPr bwMode="auto">
              <a:xfrm>
                <a:off x="2057" y="1729"/>
                <a:ext cx="50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2" name="矩形 953356"/>
              <p:cNvSpPr>
                <a:spLocks noChangeArrowheads="1"/>
              </p:cNvSpPr>
              <p:nvPr/>
            </p:nvSpPr>
            <p:spPr bwMode="auto">
              <a:xfrm>
                <a:off x="1800" y="3128"/>
                <a:ext cx="1015" cy="989"/>
              </a:xfrm>
              <a:prstGeom prst="rect">
                <a:avLst/>
              </a:prstGeom>
              <a:noFill/>
              <a:ln w="0">
                <a:solidFill>
                  <a:srgbClr val="0000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503050405090304" pitchFamily="18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3" name="直接连接符 953357"/>
              <p:cNvSpPr>
                <a:spLocks noChangeShapeType="1"/>
              </p:cNvSpPr>
              <p:nvPr/>
            </p:nvSpPr>
            <p:spPr bwMode="auto">
              <a:xfrm>
                <a:off x="1800" y="3719"/>
                <a:ext cx="1015" cy="1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4" name="直接连接符 953358"/>
              <p:cNvSpPr>
                <a:spLocks noChangeShapeType="1"/>
              </p:cNvSpPr>
              <p:nvPr/>
            </p:nvSpPr>
            <p:spPr bwMode="auto">
              <a:xfrm>
                <a:off x="2250" y="934"/>
                <a:ext cx="115" cy="1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5" name="直接连接符 953359"/>
              <p:cNvSpPr>
                <a:spLocks noChangeShapeType="1"/>
              </p:cNvSpPr>
              <p:nvPr/>
            </p:nvSpPr>
            <p:spPr bwMode="auto">
              <a:xfrm>
                <a:off x="2314" y="882"/>
                <a:ext cx="1" cy="103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6" name="直接连接符 953360"/>
              <p:cNvSpPr>
                <a:spLocks noChangeShapeType="1"/>
              </p:cNvSpPr>
              <p:nvPr/>
            </p:nvSpPr>
            <p:spPr bwMode="auto">
              <a:xfrm>
                <a:off x="2250" y="1524"/>
                <a:ext cx="115" cy="1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7" name="直接连接符 953361"/>
              <p:cNvSpPr>
                <a:spLocks noChangeShapeType="1"/>
              </p:cNvSpPr>
              <p:nvPr/>
            </p:nvSpPr>
            <p:spPr bwMode="auto">
              <a:xfrm>
                <a:off x="2314" y="1473"/>
                <a:ext cx="1" cy="115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8" name="直接连接符 953362"/>
              <p:cNvSpPr>
                <a:spLocks noChangeShapeType="1"/>
              </p:cNvSpPr>
              <p:nvPr/>
            </p:nvSpPr>
            <p:spPr bwMode="auto">
              <a:xfrm>
                <a:off x="2250" y="1332"/>
                <a:ext cx="115" cy="1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9" name="直接连接符 953363"/>
              <p:cNvSpPr>
                <a:spLocks noChangeShapeType="1"/>
              </p:cNvSpPr>
              <p:nvPr/>
            </p:nvSpPr>
            <p:spPr bwMode="auto">
              <a:xfrm>
                <a:off x="2314" y="1280"/>
                <a:ext cx="1" cy="103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80" name="直接连接符 953364"/>
              <p:cNvSpPr>
                <a:spLocks noChangeShapeType="1"/>
              </p:cNvSpPr>
              <p:nvPr/>
            </p:nvSpPr>
            <p:spPr bwMode="auto">
              <a:xfrm>
                <a:off x="2250" y="5708"/>
                <a:ext cx="115" cy="1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81" name="直接连接符 953365"/>
              <p:cNvSpPr>
                <a:spLocks noChangeShapeType="1"/>
              </p:cNvSpPr>
              <p:nvPr/>
            </p:nvSpPr>
            <p:spPr bwMode="auto">
              <a:xfrm>
                <a:off x="2314" y="5657"/>
                <a:ext cx="1" cy="103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grpSp>
          <p:nvGrpSpPr>
            <p:cNvPr id="50" name="组合 953366"/>
            <p:cNvGrpSpPr/>
            <p:nvPr/>
          </p:nvGrpSpPr>
          <p:grpSpPr bwMode="auto">
            <a:xfrm>
              <a:off x="3060" y="577"/>
              <a:ext cx="1800" cy="524"/>
              <a:chOff x="2700" y="577"/>
              <a:chExt cx="1800" cy="524"/>
            </a:xfrm>
          </p:grpSpPr>
          <p:sp>
            <p:nvSpPr>
              <p:cNvPr id="66" name="直接连接符 953367"/>
              <p:cNvSpPr>
                <a:spLocks noChangeShapeType="1"/>
              </p:cNvSpPr>
              <p:nvPr/>
            </p:nvSpPr>
            <p:spPr bwMode="auto">
              <a:xfrm>
                <a:off x="2700" y="900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7" name="文本框 953368"/>
              <p:cNvSpPr txBox="1">
                <a:spLocks noChangeArrowheads="1"/>
              </p:cNvSpPr>
              <p:nvPr/>
            </p:nvSpPr>
            <p:spPr bwMode="auto">
              <a:xfrm>
                <a:off x="3420" y="577"/>
                <a:ext cx="1080" cy="5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>
                    <a:srgbClr val="0C7B9C"/>
                  </a:buClr>
                  <a:buSzPct val="100000"/>
                  <a:buFont typeface="Times New Roman" panose="02020503050405090304" pitchFamily="18" charset="0"/>
                  <a:buNone/>
                </a:pPr>
                <a:r>
                  <a:rPr lang="en-US" altLang="zh-CN" sz="1800" b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outlier</a:t>
                </a:r>
              </a:p>
            </p:txBody>
          </p:sp>
        </p:grpSp>
        <p:grpSp>
          <p:nvGrpSpPr>
            <p:cNvPr id="51" name="组合 953369"/>
            <p:cNvGrpSpPr/>
            <p:nvPr/>
          </p:nvGrpSpPr>
          <p:grpSpPr bwMode="auto">
            <a:xfrm>
              <a:off x="3060" y="4940"/>
              <a:ext cx="2700" cy="524"/>
              <a:chOff x="3060" y="4940"/>
              <a:chExt cx="2700" cy="524"/>
            </a:xfrm>
          </p:grpSpPr>
          <p:sp>
            <p:nvSpPr>
              <p:cNvPr id="64" name="直接连接符 953370"/>
              <p:cNvSpPr>
                <a:spLocks noChangeShapeType="1"/>
              </p:cNvSpPr>
              <p:nvPr/>
            </p:nvSpPr>
            <p:spPr bwMode="auto">
              <a:xfrm>
                <a:off x="3060" y="5263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5" name="文本框 953371"/>
              <p:cNvSpPr txBox="1">
                <a:spLocks noChangeArrowheads="1"/>
              </p:cNvSpPr>
              <p:nvPr/>
            </p:nvSpPr>
            <p:spPr bwMode="auto">
              <a:xfrm>
                <a:off x="3780" y="4940"/>
                <a:ext cx="1980" cy="5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>
                    <a:srgbClr val="0C7B9C"/>
                  </a:buClr>
                  <a:buSzPct val="100000"/>
                  <a:buFont typeface="Times New Roman" panose="02020503050405090304" pitchFamily="18" charset="0"/>
                  <a:buNone/>
                </a:pPr>
                <a:r>
                  <a:rPr lang="en-US" altLang="zh-CN" sz="1800" b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10</a:t>
                </a:r>
                <a:r>
                  <a:rPr lang="en-US" altLang="zh-CN" sz="1800" b="0" baseline="3000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th</a:t>
                </a:r>
                <a:r>
                  <a:rPr lang="en-US" altLang="zh-CN" sz="1800" b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 percentile</a:t>
                </a:r>
              </a:p>
            </p:txBody>
          </p:sp>
        </p:grpSp>
        <p:grpSp>
          <p:nvGrpSpPr>
            <p:cNvPr id="52" name="组合 953372"/>
            <p:cNvGrpSpPr/>
            <p:nvPr/>
          </p:nvGrpSpPr>
          <p:grpSpPr bwMode="auto">
            <a:xfrm>
              <a:off x="3060" y="3860"/>
              <a:ext cx="2992" cy="524"/>
              <a:chOff x="3060" y="3860"/>
              <a:chExt cx="2992" cy="524"/>
            </a:xfrm>
          </p:grpSpPr>
          <p:sp>
            <p:nvSpPr>
              <p:cNvPr id="62" name="直接连接符 953373"/>
              <p:cNvSpPr>
                <a:spLocks noChangeShapeType="1"/>
              </p:cNvSpPr>
              <p:nvPr/>
            </p:nvSpPr>
            <p:spPr bwMode="auto">
              <a:xfrm>
                <a:off x="3060" y="4183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3" name="文本框 953374"/>
              <p:cNvSpPr txBox="1">
                <a:spLocks noChangeArrowheads="1"/>
              </p:cNvSpPr>
              <p:nvPr/>
            </p:nvSpPr>
            <p:spPr bwMode="auto">
              <a:xfrm>
                <a:off x="3780" y="3860"/>
                <a:ext cx="2272" cy="5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>
                    <a:srgbClr val="0C7B9C"/>
                  </a:buClr>
                  <a:buSzPct val="100000"/>
                  <a:buFont typeface="Times New Roman" panose="02020503050405090304" pitchFamily="18" charset="0"/>
                  <a:buNone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25</a:t>
                </a:r>
                <a:r>
                  <a:rPr lang="en-US" altLang="zh-CN" sz="1800" b="0" baseline="30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th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 percentile Q1</a:t>
                </a:r>
              </a:p>
            </p:txBody>
          </p:sp>
        </p:grpSp>
        <p:grpSp>
          <p:nvGrpSpPr>
            <p:cNvPr id="53" name="组合 953375"/>
            <p:cNvGrpSpPr/>
            <p:nvPr/>
          </p:nvGrpSpPr>
          <p:grpSpPr bwMode="auto">
            <a:xfrm>
              <a:off x="3060" y="2780"/>
              <a:ext cx="2989" cy="524"/>
              <a:chOff x="3060" y="2780"/>
              <a:chExt cx="2989" cy="524"/>
            </a:xfrm>
          </p:grpSpPr>
          <p:sp>
            <p:nvSpPr>
              <p:cNvPr id="60" name="直接连接符 953376"/>
              <p:cNvSpPr>
                <a:spLocks noChangeShapeType="1"/>
              </p:cNvSpPr>
              <p:nvPr/>
            </p:nvSpPr>
            <p:spPr bwMode="auto">
              <a:xfrm>
                <a:off x="3060" y="3103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1" name="文本框 953377"/>
              <p:cNvSpPr txBox="1">
                <a:spLocks noChangeArrowheads="1"/>
              </p:cNvSpPr>
              <p:nvPr/>
            </p:nvSpPr>
            <p:spPr bwMode="auto">
              <a:xfrm>
                <a:off x="3780" y="2780"/>
                <a:ext cx="2269" cy="5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>
                    <a:srgbClr val="0C7B9C"/>
                  </a:buClr>
                  <a:buSzPct val="100000"/>
                  <a:buFont typeface="Times New Roman" panose="02020503050405090304" pitchFamily="18" charset="0"/>
                  <a:buNone/>
                </a:pPr>
                <a:r>
                  <a:rPr lang="en-US" altLang="zh-CN" sz="1800" b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75</a:t>
                </a:r>
                <a:r>
                  <a:rPr lang="en-US" altLang="zh-CN" sz="1800" b="0" baseline="3000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th</a:t>
                </a:r>
                <a:r>
                  <a:rPr lang="en-US" altLang="zh-CN" sz="1800" b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 percentile Q3 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503050405090304" pitchFamily="18" charset="0"/>
                  <a:sym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组合 953378"/>
            <p:cNvGrpSpPr/>
            <p:nvPr/>
          </p:nvGrpSpPr>
          <p:grpSpPr bwMode="auto">
            <a:xfrm>
              <a:off x="3060" y="3428"/>
              <a:ext cx="2700" cy="524"/>
              <a:chOff x="3060" y="3500"/>
              <a:chExt cx="2700" cy="524"/>
            </a:xfrm>
          </p:grpSpPr>
          <p:sp>
            <p:nvSpPr>
              <p:cNvPr id="58" name="直接连接符 953379"/>
              <p:cNvSpPr>
                <a:spLocks noChangeShapeType="1"/>
              </p:cNvSpPr>
              <p:nvPr/>
            </p:nvSpPr>
            <p:spPr bwMode="auto">
              <a:xfrm>
                <a:off x="3060" y="3823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9" name="文本框 953380"/>
              <p:cNvSpPr txBox="1">
                <a:spLocks noChangeArrowheads="1"/>
              </p:cNvSpPr>
              <p:nvPr/>
            </p:nvSpPr>
            <p:spPr bwMode="auto">
              <a:xfrm>
                <a:off x="3780" y="3500"/>
                <a:ext cx="1980" cy="5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>
                    <a:srgbClr val="0C7B9C"/>
                  </a:buClr>
                  <a:buSzPct val="100000"/>
                  <a:buFont typeface="Times New Roman" panose="02020503050405090304" pitchFamily="18" charset="0"/>
                  <a:buNone/>
                </a:pPr>
                <a:r>
                  <a:rPr lang="en-US" altLang="zh-CN" sz="1800" b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50</a:t>
                </a:r>
                <a:r>
                  <a:rPr lang="en-US" altLang="zh-CN" sz="1800" b="0" baseline="3000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th</a:t>
                </a:r>
                <a:r>
                  <a:rPr lang="en-US" altLang="zh-CN" sz="1800" b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 percentile</a:t>
                </a:r>
              </a:p>
            </p:txBody>
          </p:sp>
        </p:grpSp>
        <p:grpSp>
          <p:nvGrpSpPr>
            <p:cNvPr id="55" name="组合 953381"/>
            <p:cNvGrpSpPr/>
            <p:nvPr/>
          </p:nvGrpSpPr>
          <p:grpSpPr bwMode="auto">
            <a:xfrm>
              <a:off x="3060" y="1441"/>
              <a:ext cx="2700" cy="524"/>
              <a:chOff x="3060" y="4940"/>
              <a:chExt cx="2700" cy="524"/>
            </a:xfrm>
          </p:grpSpPr>
          <p:sp>
            <p:nvSpPr>
              <p:cNvPr id="56" name="直接连接符 953382"/>
              <p:cNvSpPr>
                <a:spLocks noChangeShapeType="1"/>
              </p:cNvSpPr>
              <p:nvPr/>
            </p:nvSpPr>
            <p:spPr bwMode="auto">
              <a:xfrm>
                <a:off x="3060" y="5263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7" name="文本框 953383"/>
              <p:cNvSpPr txBox="1">
                <a:spLocks noChangeArrowheads="1"/>
              </p:cNvSpPr>
              <p:nvPr/>
            </p:nvSpPr>
            <p:spPr bwMode="auto">
              <a:xfrm>
                <a:off x="3780" y="4940"/>
                <a:ext cx="1980" cy="5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>
                    <a:srgbClr val="0C7B9C"/>
                  </a:buClr>
                  <a:buSzPct val="100000"/>
                  <a:buFont typeface="Times New Roman" panose="02020503050405090304" pitchFamily="18" charset="0"/>
                  <a:buNone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90</a:t>
                </a:r>
                <a:r>
                  <a:rPr lang="en-US" altLang="zh-CN" sz="1800" b="0" baseline="30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th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 percentile</a:t>
                </a:r>
              </a:p>
            </p:txBody>
          </p:sp>
        </p:grpSp>
      </p:grpSp>
      <p:sp>
        <p:nvSpPr>
          <p:cNvPr id="82" name="矩形 81"/>
          <p:cNvSpPr/>
          <p:nvPr/>
        </p:nvSpPr>
        <p:spPr>
          <a:xfrm>
            <a:off x="5539579" y="4918313"/>
            <a:ext cx="2273379" cy="1421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13548C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AU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IQR =Q3-Q1</a:t>
            </a:r>
          </a:p>
          <a:p>
            <a:pPr>
              <a:lnSpc>
                <a:spcPct val="150000"/>
              </a:lnSpc>
            </a:pPr>
            <a:r>
              <a:rPr lang="en-AU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max = Q3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+</a:t>
            </a:r>
            <a:r>
              <a:rPr lang="en-AU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1.5*IQR</a:t>
            </a:r>
          </a:p>
          <a:p>
            <a:pPr>
              <a:lnSpc>
                <a:spcPct val="150000"/>
              </a:lnSpc>
            </a:pPr>
            <a:r>
              <a:rPr lang="en-AU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min =  Q1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- </a:t>
            </a:r>
            <a:r>
              <a:rPr lang="en-AU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1.5</a:t>
            </a:r>
            <a:r>
              <a:rPr lang="en-AU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*IQR</a:t>
            </a:r>
            <a:endParaRPr lang="en-AU" altLang="zh-CN" sz="20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1" name="标题 910337">
            <a:extLst>
              <a:ext uri="{FF2B5EF4-FFF2-40B4-BE49-F238E27FC236}">
                <a16:creationId xmlns:a16="http://schemas.microsoft.com/office/drawing/2014/main" id="{B5B167E6-3090-4AB2-961E-519F36B0FFA6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8403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2.2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离散度度量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040315"/>
      </p:ext>
    </p:extLst>
  </p:cSld>
  <p:clrMapOvr>
    <a:masterClrMapping/>
  </p:clrMapOvr>
  <p:transition spd="med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文本框 278540"/>
          <p:cNvSpPr txBox="1">
            <a:spLocks noChangeArrowheads="1"/>
          </p:cNvSpPr>
          <p:nvPr/>
        </p:nvSpPr>
        <p:spPr bwMode="auto">
          <a:xfrm>
            <a:off x="6556806" y="1187542"/>
            <a:ext cx="13223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Attributes</a:t>
            </a:r>
          </a:p>
        </p:txBody>
      </p:sp>
      <p:sp>
        <p:nvSpPr>
          <p:cNvPr id="11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755576" y="107159"/>
            <a:ext cx="223224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1.1 </a:t>
            </a:r>
            <a:r>
              <a:rPr lang="zh-CN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</a:t>
            </a:r>
            <a:r>
              <a:rPr lang="zh-CN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对象</a:t>
            </a:r>
          </a:p>
        </p:txBody>
      </p:sp>
      <p:sp>
        <p:nvSpPr>
          <p:cNvPr id="8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252000" y="756000"/>
            <a:ext cx="4824056" cy="6085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FF6600"/>
                </a:solidFill>
                <a:cs typeface="+mn-ea"/>
                <a:sym typeface="Times New Roman" panose="02020603050405020304" pitchFamily="18" charset="0"/>
              </a:rPr>
              <a:t>数据集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Times New Roman" panose="02020603050405020304" pitchFamily="18" charset="0"/>
              </a:rPr>
              <a:t>由数据对象组成</a:t>
            </a:r>
          </a:p>
          <a:p>
            <a:pPr marL="360000" indent="-360000" algn="just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Times New Roman" panose="02020603050405020304" pitchFamily="18" charset="0"/>
              </a:rPr>
              <a:t>一个</a:t>
            </a:r>
            <a:r>
              <a:rPr lang="zh-CN" altLang="en-US" sz="2200" b="1" dirty="0">
                <a:solidFill>
                  <a:srgbClr val="FF6600"/>
                </a:solidFill>
                <a:cs typeface="+mn-ea"/>
                <a:sym typeface="Times New Roman" panose="02020603050405020304" pitchFamily="18" charset="0"/>
              </a:rPr>
              <a:t>数据对象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Times New Roman" panose="02020603050405020304" pitchFamily="18" charset="0"/>
              </a:rPr>
              <a:t>代表一个实体</a:t>
            </a:r>
          </a:p>
          <a:p>
            <a:pPr marL="360000" indent="-360000" algn="just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Times New Roman" panose="02020603050405020304" pitchFamily="18" charset="0"/>
              </a:rPr>
              <a:t>例子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ym typeface="Times New Roman" panose="02020603050405020304" pitchFamily="18" charset="0"/>
              </a:rPr>
              <a:t>销售数据库：客户，商店物品，销售额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ym typeface="Times New Roman" panose="02020603050405020304" pitchFamily="18" charset="0"/>
              </a:rPr>
              <a:t>医疗数据库：患者，治疗信息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ym typeface="Times New Roman" panose="02020603050405020304" pitchFamily="18" charset="0"/>
              </a:rPr>
              <a:t>大学数据库：学生，教授，课程信息</a:t>
            </a:r>
          </a:p>
          <a:p>
            <a:pPr marL="360000" indent="-360000" algn="just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Times New Roman" panose="02020603050405020304" pitchFamily="18" charset="0"/>
              </a:rPr>
              <a:t>称为样品，示例，实例，数据点，对象，元组（</a:t>
            </a:r>
            <a:r>
              <a:rPr lang="zh-CN" altLang="en-US" sz="22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Times New Roman" panose="02020603050405020304" pitchFamily="18" charset="0"/>
              </a:rPr>
              <a:t>tuple）</a:t>
            </a:r>
            <a:endParaRPr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Times New Roman" panose="02020603050405020304" pitchFamily="18" charset="0"/>
            </a:endParaRPr>
          </a:p>
          <a:p>
            <a:pPr marL="360000" indent="-360000" algn="just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Times New Roman" panose="02020603050405020304" pitchFamily="18" charset="0"/>
              </a:rPr>
              <a:t>数据对象所描述</a:t>
            </a:r>
            <a:r>
              <a:rPr lang="zh-CN" altLang="en-US" sz="22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Times New Roman" panose="02020603050405020304" pitchFamily="18" charset="0"/>
              </a:rPr>
              <a:t>的属性</a:t>
            </a:r>
            <a:endParaRPr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ym typeface="Times New Roman" panose="02020603050405020304" pitchFamily="18" charset="0"/>
              </a:rPr>
              <a:t>数据库中的行 - &gt;</a:t>
            </a:r>
            <a:r>
              <a:rPr lang="zh-CN" altLang="en-US" sz="1800">
                <a:sym typeface="Times New Roman" panose="02020603050405020304" pitchFamily="18" charset="0"/>
              </a:rPr>
              <a:t>数据对象</a:t>
            </a:r>
            <a:endParaRPr lang="en-US" altLang="zh-CN" sz="1800"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>
                <a:sym typeface="Times New Roman" panose="02020603050405020304" pitchFamily="18" charset="0"/>
              </a:rPr>
              <a:t>列 </a:t>
            </a:r>
            <a:r>
              <a:rPr lang="zh-CN" altLang="en-US" sz="1800" dirty="0">
                <a:sym typeface="Times New Roman" panose="02020603050405020304" pitchFamily="18" charset="0"/>
              </a:rPr>
              <a:t>- </a:t>
            </a:r>
            <a:r>
              <a:rPr lang="zh-CN" altLang="en-US" sz="1800">
                <a:sym typeface="Times New Roman" panose="02020603050405020304" pitchFamily="18" charset="0"/>
              </a:rPr>
              <a:t>&gt;“属性”</a:t>
            </a:r>
            <a:endParaRPr lang="zh-CN" altLang="en-US" sz="1800" dirty="0">
              <a:sym typeface="Times New Roman" panose="02020603050405020304" pitchFamily="18" charset="0"/>
            </a:endParaRPr>
          </a:p>
        </p:txBody>
      </p:sp>
      <p:sp>
        <p:nvSpPr>
          <p:cNvPr id="9221" name="文本框 278542"/>
          <p:cNvSpPr txBox="1">
            <a:spLocks noChangeArrowheads="1"/>
          </p:cNvSpPr>
          <p:nvPr/>
        </p:nvSpPr>
        <p:spPr bwMode="auto">
          <a:xfrm>
            <a:off x="5070663" y="3284984"/>
            <a:ext cx="492443" cy="1352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Tx/>
              <a:buSzTx/>
              <a:buFont typeface="Arial" panose="020B0604020202090204" pitchFamily="34" charset="0"/>
              <a:buNone/>
              <a:defRPr sz="2000" b="1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 b="1">
                <a:latin typeface="Times New Roman" panose="0202050305040509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latin typeface="Times New Roman" panose="0202050305040509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latin typeface="Times New Roman" panose="0202050305040509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latin typeface="Times New Roman" panose="0202050305040509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latin typeface="Times New Roman" panose="0202050305040509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latin typeface="Times New Roman" panose="0202050305040509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latin typeface="Times New Roman" panose="0202050305040509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latin typeface="Times New Roman" panose="02020503050405090304" pitchFamily="18" charset="0"/>
              </a:defRPr>
            </a:lvl9pPr>
          </a:lstStyle>
          <a:p>
            <a:pPr algn="ctr"/>
            <a:r>
              <a:rPr lang="en-US" altLang="zh-CN" dirty="0">
                <a:sym typeface="Times New Roman" panose="02020603050405020304" pitchFamily="18" charset="0"/>
              </a:rPr>
              <a:t>Objects</a:t>
            </a:r>
          </a:p>
        </p:txBody>
      </p:sp>
      <p:graphicFrame>
        <p:nvGraphicFramePr>
          <p:cNvPr id="7" name="Group 9">
            <a:extLst>
              <a:ext uri="{FF2B5EF4-FFF2-40B4-BE49-F238E27FC236}">
                <a16:creationId xmlns:a16="http://schemas.microsoft.com/office/drawing/2014/main" id="{FB3D4D67-05CF-4B14-8A69-8041AB5C6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21454"/>
              </p:ext>
            </p:extLst>
          </p:nvPr>
        </p:nvGraphicFramePr>
        <p:xfrm>
          <a:off x="5544000" y="1587652"/>
          <a:ext cx="3348000" cy="4536505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91025291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645577518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75879352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5475">
                <a:tc>
                  <a:txBody>
                    <a:bodyPr/>
                    <a:lstStyle/>
                    <a:p>
                      <a:pPr marL="34290" marR="0" indent="-3429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Tid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0" indent="-3429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Refund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Marital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Status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Taxable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Income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Cheat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zh-CN" alt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Yes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Single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125K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FF66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  <a:endParaRPr lang="en-US" sz="1400" b="0" i="0">
                        <a:solidFill>
                          <a:srgbClr val="FF66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zh-CN" alt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No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Married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100K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solidFill>
                            <a:srgbClr val="FF66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  <a:endParaRPr lang="en-US" sz="1400" b="0" i="0">
                        <a:solidFill>
                          <a:srgbClr val="FF66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zh-CN" alt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No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Single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70K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solidFill>
                            <a:srgbClr val="FF66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  <a:endParaRPr lang="en-US" sz="1400" b="0" i="0">
                        <a:solidFill>
                          <a:srgbClr val="FF66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zh-CN" alt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Yes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Married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120K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solidFill>
                            <a:srgbClr val="FF66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  <a:endParaRPr lang="en-US" sz="1400" b="0" i="0">
                        <a:solidFill>
                          <a:srgbClr val="FF66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zh-CN" alt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No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Divorced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95K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solidFill>
                            <a:srgbClr val="FF66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  <a:endParaRPr lang="en-US" sz="1400" b="0" i="0">
                        <a:solidFill>
                          <a:srgbClr val="FF66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599663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zh-CN" alt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No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Married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60K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solidFill>
                            <a:srgbClr val="FF66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  <a:endParaRPr lang="en-US" sz="1400" b="0" i="0">
                        <a:solidFill>
                          <a:srgbClr val="FF66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699896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zh-CN" alt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Yes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Divorced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220K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solidFill>
                            <a:srgbClr val="FF66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  <a:endParaRPr lang="en-US" sz="1400" b="0" i="0">
                        <a:solidFill>
                          <a:srgbClr val="FF66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445839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zh-CN" alt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No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Single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85K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solidFill>
                            <a:srgbClr val="FF66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  <a:endParaRPr lang="en-US" sz="1400" b="0" i="0">
                        <a:solidFill>
                          <a:srgbClr val="FF66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372686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zh-CN" alt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No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Married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75K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solidFill>
                            <a:srgbClr val="FF66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  <a:endParaRPr lang="en-US" sz="1400" b="0" i="0">
                        <a:solidFill>
                          <a:srgbClr val="FF66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61789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zh-CN" alt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No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Single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effectLst/>
                          <a:latin typeface="Arial" panose="020B0604020202020204" pitchFamily="34" charset="0"/>
                        </a:rPr>
                        <a:t>90K</a:t>
                      </a:r>
                      <a:endParaRPr lang="en-US" sz="14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solidFill>
                            <a:srgbClr val="FF66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  <a:endParaRPr lang="en-US" sz="1400" b="0" i="0">
                        <a:solidFill>
                          <a:srgbClr val="FF66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76808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split orient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52000" y="756000"/>
            <a:ext cx="8640000" cy="5619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35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cs typeface="+mn-ea"/>
                <a:sym typeface="Times New Roman" panose="02020603050405020304" pitchFamily="18" charset="0"/>
              </a:rPr>
              <a:t>现在一家电商公司要卖两个同类型的商品，它们的一周销量（单位：个）</a:t>
            </a:r>
            <a:r>
              <a:rPr lang="zh-CN" altLang="en-US" sz="2400">
                <a:cs typeface="+mn-ea"/>
                <a:sym typeface="Times New Roman" panose="02020603050405020304" pitchFamily="18" charset="0"/>
              </a:rPr>
              <a:t>如下：</a:t>
            </a:r>
            <a:endParaRPr lang="en-US" altLang="zh-CN" sz="2400" dirty="0">
              <a:cs typeface="+mn-ea"/>
              <a:sym typeface="Times New Roman" panose="02020603050405020304" pitchFamily="18" charset="0"/>
            </a:endParaRPr>
          </a:p>
          <a:p>
            <a:pPr lvl="1" fontAlgn="base">
              <a:lnSpc>
                <a:spcPct val="135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>
                <a:sym typeface="Times New Roman" panose="02020603050405020304" pitchFamily="18" charset="0"/>
              </a:rPr>
              <a:t>商品</a:t>
            </a:r>
            <a:r>
              <a:rPr lang="en-AU" altLang="zh-CN" sz="2200">
                <a:sym typeface="Times New Roman" panose="02020603050405020304" pitchFamily="18" charset="0"/>
              </a:rPr>
              <a:t>A</a:t>
            </a:r>
            <a:r>
              <a:rPr lang="zh-CN" altLang="en-AU" sz="2200">
                <a:sym typeface="Times New Roman" panose="02020603050405020304" pitchFamily="18" charset="0"/>
              </a:rPr>
              <a:t>：</a:t>
            </a:r>
            <a:r>
              <a:rPr lang="en-AU" altLang="zh-CN" sz="2200">
                <a:sym typeface="Times New Roman" panose="02020603050405020304" pitchFamily="18" charset="0"/>
              </a:rPr>
              <a:t>10</a:t>
            </a:r>
            <a:r>
              <a:rPr lang="zh-CN" altLang="en-AU" sz="2200">
                <a:sym typeface="Times New Roman" panose="02020603050405020304" pitchFamily="18" charset="0"/>
              </a:rPr>
              <a:t>，</a:t>
            </a:r>
            <a:r>
              <a:rPr lang="en-AU" altLang="zh-CN" sz="2200">
                <a:sym typeface="Times New Roman" panose="02020603050405020304" pitchFamily="18" charset="0"/>
              </a:rPr>
              <a:t>10</a:t>
            </a:r>
            <a:r>
              <a:rPr lang="zh-CN" altLang="en-AU" sz="2200">
                <a:sym typeface="Times New Roman" panose="02020603050405020304" pitchFamily="18" charset="0"/>
              </a:rPr>
              <a:t>，</a:t>
            </a:r>
            <a:r>
              <a:rPr lang="en-AU" altLang="zh-CN" sz="2200">
                <a:sym typeface="Times New Roman" panose="02020603050405020304" pitchFamily="18" charset="0"/>
              </a:rPr>
              <a:t>10</a:t>
            </a:r>
            <a:r>
              <a:rPr lang="zh-CN" altLang="en-AU" sz="2200">
                <a:sym typeface="Times New Roman" panose="02020603050405020304" pitchFamily="18" charset="0"/>
              </a:rPr>
              <a:t>，</a:t>
            </a:r>
            <a:r>
              <a:rPr lang="en-AU" altLang="zh-CN" sz="2200">
                <a:sym typeface="Times New Roman" panose="02020603050405020304" pitchFamily="18" charset="0"/>
              </a:rPr>
              <a:t>11</a:t>
            </a:r>
            <a:r>
              <a:rPr lang="zh-CN" altLang="en-AU" sz="2200">
                <a:sym typeface="Times New Roman" panose="02020603050405020304" pitchFamily="18" charset="0"/>
              </a:rPr>
              <a:t>，</a:t>
            </a:r>
            <a:r>
              <a:rPr lang="en-AU" altLang="zh-CN" sz="2200">
                <a:sym typeface="Times New Roman" panose="02020603050405020304" pitchFamily="18" charset="0"/>
              </a:rPr>
              <a:t>12</a:t>
            </a:r>
            <a:r>
              <a:rPr lang="zh-CN" altLang="en-AU" sz="2200">
                <a:sym typeface="Times New Roman" panose="02020603050405020304" pitchFamily="18" charset="0"/>
              </a:rPr>
              <a:t>，</a:t>
            </a:r>
            <a:r>
              <a:rPr lang="en-AU" altLang="zh-CN" sz="2200">
                <a:sym typeface="Times New Roman" panose="02020603050405020304" pitchFamily="18" charset="0"/>
              </a:rPr>
              <a:t>12</a:t>
            </a:r>
            <a:r>
              <a:rPr lang="zh-CN" altLang="en-AU" sz="2200">
                <a:sym typeface="Times New Roman" panose="02020603050405020304" pitchFamily="18" charset="0"/>
              </a:rPr>
              <a:t>，</a:t>
            </a:r>
            <a:r>
              <a:rPr lang="en-AU" altLang="zh-CN" sz="2200" dirty="0">
                <a:sym typeface="Times New Roman" panose="02020603050405020304" pitchFamily="18" charset="0"/>
              </a:rPr>
              <a:t>12</a:t>
            </a:r>
          </a:p>
          <a:p>
            <a:pPr lvl="1" fontAlgn="base">
              <a:lnSpc>
                <a:spcPct val="135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>
                <a:sym typeface="Times New Roman" panose="02020603050405020304" pitchFamily="18" charset="0"/>
              </a:rPr>
              <a:t>商品</a:t>
            </a:r>
            <a:r>
              <a:rPr lang="en-AU" altLang="zh-CN" sz="2200">
                <a:sym typeface="Times New Roman" panose="02020603050405020304" pitchFamily="18" charset="0"/>
              </a:rPr>
              <a:t>B</a:t>
            </a:r>
            <a:r>
              <a:rPr lang="zh-CN" altLang="en-AU" sz="2200">
                <a:sym typeface="Times New Roman" panose="02020603050405020304" pitchFamily="18" charset="0"/>
              </a:rPr>
              <a:t>：</a:t>
            </a:r>
            <a:r>
              <a:rPr lang="en-AU" altLang="zh-CN" sz="2200">
                <a:sym typeface="Times New Roman" panose="02020603050405020304" pitchFamily="18" charset="0"/>
              </a:rPr>
              <a:t>3</a:t>
            </a:r>
            <a:r>
              <a:rPr lang="zh-CN" altLang="en-AU" sz="2200">
                <a:sym typeface="Times New Roman" panose="02020603050405020304" pitchFamily="18" charset="0"/>
              </a:rPr>
              <a:t>，</a:t>
            </a:r>
            <a:r>
              <a:rPr lang="en-AU" altLang="zh-CN" sz="2200">
                <a:sym typeface="Times New Roman" panose="02020603050405020304" pitchFamily="18" charset="0"/>
              </a:rPr>
              <a:t>5</a:t>
            </a:r>
            <a:r>
              <a:rPr lang="zh-CN" altLang="en-AU" sz="2200">
                <a:sym typeface="Times New Roman" panose="02020603050405020304" pitchFamily="18" charset="0"/>
              </a:rPr>
              <a:t>，</a:t>
            </a:r>
            <a:r>
              <a:rPr lang="en-AU" altLang="zh-CN" sz="2200">
                <a:sym typeface="Times New Roman" panose="02020603050405020304" pitchFamily="18" charset="0"/>
              </a:rPr>
              <a:t>6</a:t>
            </a:r>
            <a:r>
              <a:rPr lang="zh-CN" altLang="en-AU" sz="2200">
                <a:sym typeface="Times New Roman" panose="02020603050405020304" pitchFamily="18" charset="0"/>
              </a:rPr>
              <a:t>，</a:t>
            </a:r>
            <a:r>
              <a:rPr lang="en-AU" altLang="zh-CN" sz="2200">
                <a:sym typeface="Times New Roman" panose="02020603050405020304" pitchFamily="18" charset="0"/>
              </a:rPr>
              <a:t>11</a:t>
            </a:r>
            <a:r>
              <a:rPr lang="zh-CN" altLang="en-AU" sz="2200">
                <a:sym typeface="Times New Roman" panose="02020603050405020304" pitchFamily="18" charset="0"/>
              </a:rPr>
              <a:t>，</a:t>
            </a:r>
            <a:r>
              <a:rPr lang="en-AU" altLang="zh-CN" sz="2200">
                <a:sym typeface="Times New Roman" panose="02020603050405020304" pitchFamily="18" charset="0"/>
              </a:rPr>
              <a:t>16</a:t>
            </a:r>
            <a:r>
              <a:rPr lang="zh-CN" altLang="en-AU" sz="2200">
                <a:sym typeface="Times New Roman" panose="02020603050405020304" pitchFamily="18" charset="0"/>
              </a:rPr>
              <a:t>，</a:t>
            </a:r>
            <a:r>
              <a:rPr lang="en-AU" altLang="zh-CN" sz="2200">
                <a:sym typeface="Times New Roman" panose="02020603050405020304" pitchFamily="18" charset="0"/>
              </a:rPr>
              <a:t>17</a:t>
            </a:r>
            <a:r>
              <a:rPr lang="zh-CN" altLang="en-AU" sz="2200">
                <a:sym typeface="Times New Roman" panose="02020603050405020304" pitchFamily="18" charset="0"/>
              </a:rPr>
              <a:t>，</a:t>
            </a:r>
            <a:r>
              <a:rPr lang="en-AU" altLang="zh-CN" sz="2200" dirty="0">
                <a:sym typeface="Times New Roman" panose="02020603050405020304" pitchFamily="18" charset="0"/>
              </a:rPr>
              <a:t>19</a:t>
            </a:r>
          </a:p>
          <a:p>
            <a:pPr marL="360000" indent="-360000" algn="just" fontAlgn="base">
              <a:lnSpc>
                <a:spcPct val="135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cs typeface="+mn-ea"/>
                <a:sym typeface="Times New Roman" panose="02020603050405020304" pitchFamily="18" charset="0"/>
              </a:rPr>
              <a:t>它们的平均数一样，中位数也一样，可它们的真实情况</a:t>
            </a:r>
            <a:r>
              <a:rPr lang="zh-CN" altLang="en-US" sz="2400">
                <a:cs typeface="+mn-ea"/>
                <a:sym typeface="Times New Roman" panose="02020603050405020304" pitchFamily="18" charset="0"/>
              </a:rPr>
              <a:t>呢？</a:t>
            </a:r>
            <a:endParaRPr lang="en-US" altLang="zh-CN" sz="2400" dirty="0"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cs typeface="+mn-ea"/>
              <a:sym typeface="Times New Roman" panose="02020603050405020304" pitchFamily="18" charset="0"/>
            </a:endParaRPr>
          </a:p>
          <a:p>
            <a:pPr marL="0" indent="0" algn="just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None/>
            </a:pPr>
            <a:endParaRPr lang="en-US" altLang="zh-CN" sz="2200" dirty="0"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35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35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cs typeface="+mn-ea"/>
                <a:sym typeface="Times New Roman" panose="02020603050405020304" pitchFamily="18" charset="0"/>
              </a:rPr>
              <a:t>上述公式是总体数据集的方差计算，当数据集为部分抽样样本</a:t>
            </a:r>
            <a:r>
              <a:rPr lang="zh-CN" altLang="en-US" sz="2400">
                <a:cs typeface="+mn-ea"/>
                <a:sym typeface="Times New Roman" panose="02020603050405020304" pitchFamily="18" charset="0"/>
              </a:rPr>
              <a:t>时，</a:t>
            </a:r>
            <a:r>
              <a:rPr lang="en-US" altLang="zh-CN" sz="2400" dirty="0">
                <a:cs typeface="+mn-ea"/>
                <a:sym typeface="Times New Roman" panose="02020603050405020304" pitchFamily="18" charset="0"/>
              </a:rPr>
              <a:t>n</a:t>
            </a:r>
            <a:r>
              <a:rPr lang="zh-CN" altLang="en-US" sz="2400">
                <a:cs typeface="+mn-ea"/>
                <a:sym typeface="Times New Roman" panose="02020603050405020304" pitchFamily="18" charset="0"/>
              </a:rPr>
              <a:t>应该改为</a:t>
            </a:r>
            <a:r>
              <a:rPr lang="en-US" altLang="zh-CN" sz="2400" dirty="0">
                <a:cs typeface="+mn-ea"/>
                <a:sym typeface="Times New Roman" panose="02020603050405020304" pitchFamily="18" charset="0"/>
              </a:rPr>
              <a:t>n-1</a:t>
            </a:r>
            <a:r>
              <a:rPr lang="zh-CN" altLang="en-US" sz="2400" dirty="0">
                <a:cs typeface="+mn-ea"/>
                <a:sym typeface="Times New Roman" panose="02020603050405020304" pitchFamily="18" charset="0"/>
              </a:rPr>
              <a:t>。数据集足够大时，两者的误差也可以忽略</a:t>
            </a:r>
            <a:r>
              <a:rPr lang="zh-CN" altLang="en-US" sz="2400">
                <a:cs typeface="+mn-ea"/>
                <a:sym typeface="Times New Roman" panose="02020603050405020304" pitchFamily="18" charset="0"/>
              </a:rPr>
              <a:t>不计。</a:t>
            </a:r>
            <a:endParaRPr lang="zh-CN" altLang="en-US" sz="2400" dirty="0"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5" name="AutoShape 2" descr="[å¬å¼]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354" y="3581401"/>
            <a:ext cx="7297293" cy="1019175"/>
          </a:xfrm>
          <a:prstGeom prst="rect">
            <a:avLst/>
          </a:prstGeom>
        </p:spPr>
      </p:pic>
      <p:sp>
        <p:nvSpPr>
          <p:cNvPr id="8" name="标题 910337">
            <a:extLst>
              <a:ext uri="{FF2B5EF4-FFF2-40B4-BE49-F238E27FC236}">
                <a16:creationId xmlns:a16="http://schemas.microsoft.com/office/drawing/2014/main" id="{E4B32887-8695-45A5-A07F-AFBF7BD6F3AA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8403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2.2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离散度度量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例子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52000" y="756000"/>
            <a:ext cx="4450644" cy="59020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algn="just" defTabSz="91440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200">
                <a:latin typeface="+mn-lt"/>
                <a:ea typeface="+mn-ea"/>
                <a:cs typeface="+mn-ea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n-lt"/>
                <a:ea typeface="+mn-ea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pPr>
              <a:lnSpc>
                <a:spcPct val="135000"/>
              </a:lnSpc>
            </a:pPr>
            <a:r>
              <a:rPr lang="zh-CN" altLang="en-US">
                <a:sym typeface="Times New Roman" panose="02020603050405020304" pitchFamily="18" charset="0"/>
              </a:rPr>
              <a:t>方差和标准差</a:t>
            </a:r>
          </a:p>
          <a:p>
            <a:pPr>
              <a:lnSpc>
                <a:spcPct val="135000"/>
              </a:lnSpc>
            </a:pPr>
            <a:r>
              <a:rPr lang="zh-CN" altLang="en-US" b="1">
                <a:solidFill>
                  <a:srgbClr val="FF6600"/>
                </a:solidFill>
                <a:sym typeface="Times New Roman" panose="02020603050405020304" pitchFamily="18" charset="0"/>
              </a:rPr>
              <a:t>分位数</a:t>
            </a:r>
          </a:p>
          <a:p>
            <a:pPr lvl="1">
              <a:lnSpc>
                <a:spcPct val="135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 b="1">
                <a:solidFill>
                  <a:srgbClr val="FF6600"/>
                </a:solidFill>
                <a:sym typeface="Times New Roman" panose="02020603050405020304" pitchFamily="18" charset="0"/>
              </a:rPr>
              <a:t>分位数：</a:t>
            </a:r>
            <a:r>
              <a:rPr lang="en-US" altLang="zh-CN" sz="2000" b="1">
                <a:solidFill>
                  <a:srgbClr val="FF6600"/>
                </a:solidFill>
                <a:sym typeface="Times New Roman" panose="02020603050405020304" pitchFamily="18" charset="0"/>
              </a:rPr>
              <a:t>Q1</a:t>
            </a:r>
            <a:r>
              <a:rPr lang="zh-CN" altLang="en-US" sz="2000" b="1">
                <a:solidFill>
                  <a:srgbClr val="FF6600"/>
                </a:solidFill>
                <a:sym typeface="Times New Roman" panose="02020603050405020304" pitchFamily="18" charset="0"/>
              </a:rPr>
              <a:t>（第</a:t>
            </a:r>
            <a:r>
              <a:rPr lang="en-US" altLang="zh-CN" sz="2000" b="1">
                <a:solidFill>
                  <a:srgbClr val="FF6600"/>
                </a:solidFill>
                <a:sym typeface="Times New Roman" panose="02020603050405020304" pitchFamily="18" charset="0"/>
              </a:rPr>
              <a:t>25</a:t>
            </a:r>
            <a:r>
              <a:rPr lang="zh-CN" altLang="en-US" sz="2000" b="1">
                <a:solidFill>
                  <a:srgbClr val="FF6600"/>
                </a:solidFill>
                <a:sym typeface="Times New Roman" panose="02020603050405020304" pitchFamily="18" charset="0"/>
              </a:rPr>
              <a:t>百分位），</a:t>
            </a:r>
            <a:r>
              <a:rPr lang="en-US" altLang="zh-CN" sz="2000" b="1">
                <a:solidFill>
                  <a:srgbClr val="FF6600"/>
                </a:solidFill>
                <a:sym typeface="Times New Roman" panose="02020603050405020304" pitchFamily="18" charset="0"/>
              </a:rPr>
              <a:t>Q3</a:t>
            </a:r>
            <a:r>
              <a:rPr lang="zh-CN" altLang="en-US" sz="2000" b="1">
                <a:solidFill>
                  <a:srgbClr val="FF6600"/>
                </a:solidFill>
                <a:sym typeface="Times New Roman" panose="02020603050405020304" pitchFamily="18" charset="0"/>
              </a:rPr>
              <a:t>（第</a:t>
            </a:r>
            <a:r>
              <a:rPr lang="en-US" altLang="zh-CN" sz="2000" b="1">
                <a:solidFill>
                  <a:srgbClr val="FF6600"/>
                </a:solidFill>
                <a:sym typeface="Times New Roman" panose="02020603050405020304" pitchFamily="18" charset="0"/>
              </a:rPr>
              <a:t>75</a:t>
            </a:r>
            <a:r>
              <a:rPr lang="zh-CN" altLang="en-US" sz="2000" b="1">
                <a:solidFill>
                  <a:srgbClr val="FF6600"/>
                </a:solidFill>
                <a:sym typeface="Times New Roman" panose="02020603050405020304" pitchFamily="18" charset="0"/>
              </a:rPr>
              <a:t>百分位）</a:t>
            </a:r>
          </a:p>
          <a:p>
            <a:pPr lvl="1">
              <a:lnSpc>
                <a:spcPct val="135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 b="1">
                <a:solidFill>
                  <a:srgbClr val="FF6600"/>
                </a:solidFill>
                <a:sym typeface="Times New Roman" panose="02020603050405020304" pitchFamily="18" charset="0"/>
              </a:rPr>
              <a:t>分位数极差：</a:t>
            </a:r>
            <a:r>
              <a:rPr lang="en-US" altLang="zh-CN" sz="2000" b="1">
                <a:solidFill>
                  <a:srgbClr val="FF6600"/>
                </a:solidFill>
                <a:sym typeface="Times New Roman" panose="02020603050405020304" pitchFamily="18" charset="0"/>
              </a:rPr>
              <a:t>IQR= Q3 -  Q1</a:t>
            </a:r>
          </a:p>
          <a:p>
            <a:pPr>
              <a:lnSpc>
                <a:spcPct val="135000"/>
              </a:lnSpc>
            </a:pPr>
            <a:r>
              <a:rPr lang="zh-CN" altLang="en-US" b="1">
                <a:solidFill>
                  <a:srgbClr val="FF6600"/>
                </a:solidFill>
                <a:sym typeface="Times New Roman" panose="02020603050405020304" pitchFamily="18" charset="0"/>
              </a:rPr>
              <a:t>五</a:t>
            </a:r>
            <a:r>
              <a:rPr lang="zh-CN" altLang="en-US" b="1" dirty="0">
                <a:solidFill>
                  <a:srgbClr val="FF6600"/>
                </a:solidFill>
                <a:sym typeface="Times New Roman" panose="02020603050405020304" pitchFamily="18" charset="0"/>
              </a:rPr>
              <a:t>点</a:t>
            </a:r>
            <a:r>
              <a:rPr lang="zh-CN" altLang="en-US" b="1">
                <a:solidFill>
                  <a:srgbClr val="FF6600"/>
                </a:solidFill>
                <a:sym typeface="Times New Roman" panose="02020603050405020304" pitchFamily="18" charset="0"/>
              </a:rPr>
              <a:t>概况：</a:t>
            </a:r>
            <a:endParaRPr lang="en-US" altLang="zh-CN" b="1">
              <a:solidFill>
                <a:srgbClr val="FF6600"/>
              </a:solidFill>
              <a:sym typeface="Times New Roman" panose="02020603050405020304" pitchFamily="18" charset="0"/>
            </a:endParaRPr>
          </a:p>
          <a:p>
            <a:pPr lvl="1">
              <a:lnSpc>
                <a:spcPct val="135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sv-SE" altLang="zh-CN" sz="2000" b="1">
                <a:solidFill>
                  <a:srgbClr val="FF6600"/>
                </a:solidFill>
                <a:sym typeface="Times New Roman" panose="02020603050405020304" pitchFamily="18" charset="0"/>
              </a:rPr>
              <a:t>min, Q1, median, Q3, max</a:t>
            </a:r>
            <a:endParaRPr lang="en-US" altLang="zh-CN" sz="2000" b="1">
              <a:solidFill>
                <a:srgbClr val="FF6600"/>
              </a:solidFill>
              <a:sym typeface="Times New Roman" panose="02020603050405020304" pitchFamily="18" charset="0"/>
            </a:endParaRPr>
          </a:p>
          <a:p>
            <a:pPr>
              <a:lnSpc>
                <a:spcPct val="135000"/>
              </a:lnSpc>
            </a:pPr>
            <a:r>
              <a:rPr lang="zh-CN" altLang="en-US" b="1">
                <a:solidFill>
                  <a:srgbClr val="FF6600"/>
                </a:solidFill>
                <a:sym typeface="Times New Roman" panose="02020603050405020304" pitchFamily="18" charset="0"/>
              </a:rPr>
              <a:t>盒状图（</a:t>
            </a:r>
            <a:r>
              <a:rPr lang="en-US" altLang="zh-CN" b="1">
                <a:solidFill>
                  <a:srgbClr val="FF6600"/>
                </a:solidFill>
                <a:sym typeface="Times New Roman" panose="02020603050405020304" pitchFamily="18" charset="0"/>
              </a:rPr>
              <a:t>boxplot</a:t>
            </a:r>
            <a:r>
              <a:rPr lang="zh-CN" altLang="en-US" b="1">
                <a:solidFill>
                  <a:srgbClr val="FF6600"/>
                </a:solidFill>
                <a:sym typeface="Times New Roman" panose="02020603050405020304" pitchFamily="18" charset="0"/>
              </a:rPr>
              <a:t>）：</a:t>
            </a:r>
            <a:r>
              <a:rPr lang="sv-SE" altLang="zh-CN" b="1">
                <a:solidFill>
                  <a:srgbClr val="FF6600"/>
                </a:solidFill>
                <a:sym typeface="Times New Roman" panose="02020603050405020304" pitchFamily="18" charset="0"/>
              </a:rPr>
              <a:t>min, Q1, median, Q3, max</a:t>
            </a:r>
            <a:r>
              <a:rPr lang="zh-CN" altLang="en-US" b="1">
                <a:solidFill>
                  <a:srgbClr val="FF6600"/>
                </a:solidFill>
                <a:sym typeface="Times New Roman" panose="02020603050405020304" pitchFamily="18" charset="0"/>
              </a:rPr>
              <a:t>；单独添加胡须表示离群点</a:t>
            </a:r>
          </a:p>
          <a:p>
            <a:pPr>
              <a:lnSpc>
                <a:spcPct val="135000"/>
              </a:lnSpc>
            </a:pPr>
            <a:r>
              <a:rPr lang="zh-CN" altLang="en-US" b="1">
                <a:solidFill>
                  <a:srgbClr val="FF6600"/>
                </a:solidFill>
                <a:sym typeface="Times New Roman" panose="02020603050405020304" pitchFamily="18" charset="0"/>
              </a:rPr>
              <a:t>离</a:t>
            </a:r>
            <a:r>
              <a:rPr lang="zh-CN" altLang="en-US" b="1" dirty="0">
                <a:solidFill>
                  <a:srgbClr val="FF6600"/>
                </a:solidFill>
                <a:sym typeface="Times New Roman" panose="02020603050405020304" pitchFamily="18" charset="0"/>
              </a:rPr>
              <a:t>群点：通常情况下，一个值高于</a:t>
            </a:r>
            <a:r>
              <a:rPr lang="en-US" altLang="zh-CN" b="1" dirty="0">
                <a:solidFill>
                  <a:srgbClr val="FF6600"/>
                </a:solidFill>
                <a:sym typeface="Times New Roman" panose="02020603050405020304" pitchFamily="18" charset="0"/>
              </a:rPr>
              <a:t>/</a:t>
            </a:r>
            <a:r>
              <a:rPr lang="zh-CN" altLang="en-US" b="1" dirty="0">
                <a:solidFill>
                  <a:srgbClr val="FF6600"/>
                </a:solidFill>
                <a:sym typeface="Times New Roman" panose="02020603050405020304" pitchFamily="18" charset="0"/>
              </a:rPr>
              <a:t>低于</a:t>
            </a:r>
            <a:r>
              <a:rPr lang="en-US" altLang="zh-CN" b="1" dirty="0">
                <a:solidFill>
                  <a:srgbClr val="FF6600"/>
                </a:solidFill>
                <a:sym typeface="Times New Roman" panose="02020603050405020304" pitchFamily="18" charset="0"/>
              </a:rPr>
              <a:t>1.5×IQR</a:t>
            </a:r>
          </a:p>
        </p:txBody>
      </p:sp>
      <p:grpSp>
        <p:nvGrpSpPr>
          <p:cNvPr id="48" name="组合 953350"/>
          <p:cNvGrpSpPr/>
          <p:nvPr/>
        </p:nvGrpSpPr>
        <p:grpSpPr bwMode="auto">
          <a:xfrm>
            <a:off x="4932040" y="962435"/>
            <a:ext cx="4176464" cy="3651295"/>
            <a:chOff x="1800" y="577"/>
            <a:chExt cx="4252" cy="5183"/>
          </a:xfrm>
        </p:grpSpPr>
        <p:grpSp>
          <p:nvGrpSpPr>
            <p:cNvPr id="49" name="组合 953351"/>
            <p:cNvGrpSpPr/>
            <p:nvPr/>
          </p:nvGrpSpPr>
          <p:grpSpPr bwMode="auto">
            <a:xfrm>
              <a:off x="1800" y="882"/>
              <a:ext cx="1015" cy="4878"/>
              <a:chOff x="1800" y="882"/>
              <a:chExt cx="1015" cy="4878"/>
            </a:xfrm>
          </p:grpSpPr>
          <p:sp>
            <p:nvSpPr>
              <p:cNvPr id="68" name="直接连接符 953352"/>
              <p:cNvSpPr>
                <a:spLocks noChangeShapeType="1"/>
              </p:cNvSpPr>
              <p:nvPr/>
            </p:nvSpPr>
            <p:spPr bwMode="auto">
              <a:xfrm flipV="1">
                <a:off x="2314" y="1729"/>
                <a:ext cx="1" cy="139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prstDash val="sys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9" name="直接连接符 953353"/>
              <p:cNvSpPr>
                <a:spLocks noChangeShapeType="1"/>
              </p:cNvSpPr>
              <p:nvPr/>
            </p:nvSpPr>
            <p:spPr bwMode="auto">
              <a:xfrm flipV="1">
                <a:off x="2314" y="4117"/>
                <a:ext cx="1" cy="118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prstDash val="sys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0" name="直接连接符 953354"/>
              <p:cNvSpPr>
                <a:spLocks noChangeShapeType="1"/>
              </p:cNvSpPr>
              <p:nvPr/>
            </p:nvSpPr>
            <p:spPr bwMode="auto">
              <a:xfrm>
                <a:off x="2057" y="5298"/>
                <a:ext cx="50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1" name="直接连接符 953355"/>
              <p:cNvSpPr>
                <a:spLocks noChangeShapeType="1"/>
              </p:cNvSpPr>
              <p:nvPr/>
            </p:nvSpPr>
            <p:spPr bwMode="auto">
              <a:xfrm>
                <a:off x="2057" y="1729"/>
                <a:ext cx="50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2" name="矩形 953356"/>
              <p:cNvSpPr>
                <a:spLocks noChangeArrowheads="1"/>
              </p:cNvSpPr>
              <p:nvPr/>
            </p:nvSpPr>
            <p:spPr bwMode="auto">
              <a:xfrm>
                <a:off x="1800" y="3128"/>
                <a:ext cx="1015" cy="989"/>
              </a:xfrm>
              <a:prstGeom prst="rect">
                <a:avLst/>
              </a:prstGeom>
              <a:noFill/>
              <a:ln w="0">
                <a:solidFill>
                  <a:srgbClr val="0000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503050405090304" pitchFamily="18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3" name="直接连接符 953357"/>
              <p:cNvSpPr>
                <a:spLocks noChangeShapeType="1"/>
              </p:cNvSpPr>
              <p:nvPr/>
            </p:nvSpPr>
            <p:spPr bwMode="auto">
              <a:xfrm>
                <a:off x="1800" y="3719"/>
                <a:ext cx="1015" cy="1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4" name="直接连接符 953358"/>
              <p:cNvSpPr>
                <a:spLocks noChangeShapeType="1"/>
              </p:cNvSpPr>
              <p:nvPr/>
            </p:nvSpPr>
            <p:spPr bwMode="auto">
              <a:xfrm>
                <a:off x="2250" y="934"/>
                <a:ext cx="115" cy="1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5" name="直接连接符 953359"/>
              <p:cNvSpPr>
                <a:spLocks noChangeShapeType="1"/>
              </p:cNvSpPr>
              <p:nvPr/>
            </p:nvSpPr>
            <p:spPr bwMode="auto">
              <a:xfrm>
                <a:off x="2314" y="882"/>
                <a:ext cx="1" cy="103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6" name="直接连接符 953360"/>
              <p:cNvSpPr>
                <a:spLocks noChangeShapeType="1"/>
              </p:cNvSpPr>
              <p:nvPr/>
            </p:nvSpPr>
            <p:spPr bwMode="auto">
              <a:xfrm>
                <a:off x="2250" y="1524"/>
                <a:ext cx="115" cy="1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7" name="直接连接符 953361"/>
              <p:cNvSpPr>
                <a:spLocks noChangeShapeType="1"/>
              </p:cNvSpPr>
              <p:nvPr/>
            </p:nvSpPr>
            <p:spPr bwMode="auto">
              <a:xfrm>
                <a:off x="2314" y="1473"/>
                <a:ext cx="1" cy="115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8" name="直接连接符 953362"/>
              <p:cNvSpPr>
                <a:spLocks noChangeShapeType="1"/>
              </p:cNvSpPr>
              <p:nvPr/>
            </p:nvSpPr>
            <p:spPr bwMode="auto">
              <a:xfrm>
                <a:off x="2250" y="1332"/>
                <a:ext cx="115" cy="1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9" name="直接连接符 953363"/>
              <p:cNvSpPr>
                <a:spLocks noChangeShapeType="1"/>
              </p:cNvSpPr>
              <p:nvPr/>
            </p:nvSpPr>
            <p:spPr bwMode="auto">
              <a:xfrm>
                <a:off x="2314" y="1280"/>
                <a:ext cx="1" cy="103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80" name="直接连接符 953364"/>
              <p:cNvSpPr>
                <a:spLocks noChangeShapeType="1"/>
              </p:cNvSpPr>
              <p:nvPr/>
            </p:nvSpPr>
            <p:spPr bwMode="auto">
              <a:xfrm>
                <a:off x="2250" y="5708"/>
                <a:ext cx="115" cy="1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81" name="直接连接符 953365"/>
              <p:cNvSpPr>
                <a:spLocks noChangeShapeType="1"/>
              </p:cNvSpPr>
              <p:nvPr/>
            </p:nvSpPr>
            <p:spPr bwMode="auto">
              <a:xfrm>
                <a:off x="2314" y="5657"/>
                <a:ext cx="1" cy="103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grpSp>
          <p:nvGrpSpPr>
            <p:cNvPr id="50" name="组合 953366"/>
            <p:cNvGrpSpPr/>
            <p:nvPr/>
          </p:nvGrpSpPr>
          <p:grpSpPr bwMode="auto">
            <a:xfrm>
              <a:off x="3060" y="577"/>
              <a:ext cx="1800" cy="524"/>
              <a:chOff x="2700" y="577"/>
              <a:chExt cx="1800" cy="524"/>
            </a:xfrm>
          </p:grpSpPr>
          <p:sp>
            <p:nvSpPr>
              <p:cNvPr id="66" name="直接连接符 953367"/>
              <p:cNvSpPr>
                <a:spLocks noChangeShapeType="1"/>
              </p:cNvSpPr>
              <p:nvPr/>
            </p:nvSpPr>
            <p:spPr bwMode="auto">
              <a:xfrm>
                <a:off x="2700" y="900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7" name="文本框 953368"/>
              <p:cNvSpPr txBox="1">
                <a:spLocks noChangeArrowheads="1"/>
              </p:cNvSpPr>
              <p:nvPr/>
            </p:nvSpPr>
            <p:spPr bwMode="auto">
              <a:xfrm>
                <a:off x="3420" y="577"/>
                <a:ext cx="1080" cy="5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>
                    <a:srgbClr val="0C7B9C"/>
                  </a:buClr>
                  <a:buSzPct val="100000"/>
                  <a:buFont typeface="Times New Roman" panose="02020503050405090304" pitchFamily="18" charset="0"/>
                  <a:buNone/>
                </a:pPr>
                <a:r>
                  <a:rPr lang="en-US" altLang="zh-CN" sz="1800" b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outlier</a:t>
                </a:r>
              </a:p>
            </p:txBody>
          </p:sp>
        </p:grpSp>
        <p:grpSp>
          <p:nvGrpSpPr>
            <p:cNvPr id="51" name="组合 953369"/>
            <p:cNvGrpSpPr/>
            <p:nvPr/>
          </p:nvGrpSpPr>
          <p:grpSpPr bwMode="auto">
            <a:xfrm>
              <a:off x="3060" y="4940"/>
              <a:ext cx="2700" cy="524"/>
              <a:chOff x="3060" y="4940"/>
              <a:chExt cx="2700" cy="524"/>
            </a:xfrm>
          </p:grpSpPr>
          <p:sp>
            <p:nvSpPr>
              <p:cNvPr id="64" name="直接连接符 953370"/>
              <p:cNvSpPr>
                <a:spLocks noChangeShapeType="1"/>
              </p:cNvSpPr>
              <p:nvPr/>
            </p:nvSpPr>
            <p:spPr bwMode="auto">
              <a:xfrm>
                <a:off x="3060" y="5263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5" name="文本框 953371"/>
              <p:cNvSpPr txBox="1">
                <a:spLocks noChangeArrowheads="1"/>
              </p:cNvSpPr>
              <p:nvPr/>
            </p:nvSpPr>
            <p:spPr bwMode="auto">
              <a:xfrm>
                <a:off x="3780" y="4940"/>
                <a:ext cx="1980" cy="5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>
                    <a:srgbClr val="0C7B9C"/>
                  </a:buClr>
                  <a:buSzPct val="100000"/>
                  <a:buFont typeface="Times New Roman" panose="02020503050405090304" pitchFamily="18" charset="0"/>
                  <a:buNone/>
                </a:pPr>
                <a:r>
                  <a:rPr lang="en-US" altLang="zh-CN" sz="1800" b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10</a:t>
                </a:r>
                <a:r>
                  <a:rPr lang="en-US" altLang="zh-CN" sz="1800" b="0" baseline="3000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th</a:t>
                </a:r>
                <a:r>
                  <a:rPr lang="en-US" altLang="zh-CN" sz="1800" b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 percentile</a:t>
                </a:r>
              </a:p>
            </p:txBody>
          </p:sp>
        </p:grpSp>
        <p:grpSp>
          <p:nvGrpSpPr>
            <p:cNvPr id="52" name="组合 953372"/>
            <p:cNvGrpSpPr/>
            <p:nvPr/>
          </p:nvGrpSpPr>
          <p:grpSpPr bwMode="auto">
            <a:xfrm>
              <a:off x="3060" y="3860"/>
              <a:ext cx="2992" cy="524"/>
              <a:chOff x="3060" y="3860"/>
              <a:chExt cx="2992" cy="524"/>
            </a:xfrm>
          </p:grpSpPr>
          <p:sp>
            <p:nvSpPr>
              <p:cNvPr id="62" name="直接连接符 953373"/>
              <p:cNvSpPr>
                <a:spLocks noChangeShapeType="1"/>
              </p:cNvSpPr>
              <p:nvPr/>
            </p:nvSpPr>
            <p:spPr bwMode="auto">
              <a:xfrm>
                <a:off x="3060" y="4183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3" name="文本框 953374"/>
              <p:cNvSpPr txBox="1">
                <a:spLocks noChangeArrowheads="1"/>
              </p:cNvSpPr>
              <p:nvPr/>
            </p:nvSpPr>
            <p:spPr bwMode="auto">
              <a:xfrm>
                <a:off x="3780" y="3860"/>
                <a:ext cx="2272" cy="5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>
                    <a:srgbClr val="0C7B9C"/>
                  </a:buClr>
                  <a:buSzPct val="100000"/>
                  <a:buFont typeface="Times New Roman" panose="02020503050405090304" pitchFamily="18" charset="0"/>
                  <a:buNone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25</a:t>
                </a:r>
                <a:r>
                  <a:rPr lang="en-US" altLang="zh-CN" sz="1800" b="0" baseline="30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th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 percentile Q1</a:t>
                </a:r>
              </a:p>
            </p:txBody>
          </p:sp>
        </p:grpSp>
        <p:grpSp>
          <p:nvGrpSpPr>
            <p:cNvPr id="53" name="组合 953375"/>
            <p:cNvGrpSpPr/>
            <p:nvPr/>
          </p:nvGrpSpPr>
          <p:grpSpPr bwMode="auto">
            <a:xfrm>
              <a:off x="3060" y="2780"/>
              <a:ext cx="2989" cy="524"/>
              <a:chOff x="3060" y="2780"/>
              <a:chExt cx="2989" cy="524"/>
            </a:xfrm>
          </p:grpSpPr>
          <p:sp>
            <p:nvSpPr>
              <p:cNvPr id="60" name="直接连接符 953376"/>
              <p:cNvSpPr>
                <a:spLocks noChangeShapeType="1"/>
              </p:cNvSpPr>
              <p:nvPr/>
            </p:nvSpPr>
            <p:spPr bwMode="auto">
              <a:xfrm>
                <a:off x="3060" y="3103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1" name="文本框 953377"/>
              <p:cNvSpPr txBox="1">
                <a:spLocks noChangeArrowheads="1"/>
              </p:cNvSpPr>
              <p:nvPr/>
            </p:nvSpPr>
            <p:spPr bwMode="auto">
              <a:xfrm>
                <a:off x="3780" y="2780"/>
                <a:ext cx="2269" cy="5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>
                    <a:srgbClr val="0C7B9C"/>
                  </a:buClr>
                  <a:buSzPct val="100000"/>
                  <a:buFont typeface="Times New Roman" panose="02020503050405090304" pitchFamily="18" charset="0"/>
                  <a:buNone/>
                </a:pPr>
                <a:r>
                  <a:rPr lang="en-US" altLang="zh-CN" sz="1800" b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75</a:t>
                </a:r>
                <a:r>
                  <a:rPr lang="en-US" altLang="zh-CN" sz="1800" b="0" baseline="3000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th</a:t>
                </a:r>
                <a:r>
                  <a:rPr lang="en-US" altLang="zh-CN" sz="1800" b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 percentile Q3 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503050405090304" pitchFamily="18" charset="0"/>
                  <a:sym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组合 953378"/>
            <p:cNvGrpSpPr/>
            <p:nvPr/>
          </p:nvGrpSpPr>
          <p:grpSpPr bwMode="auto">
            <a:xfrm>
              <a:off x="3060" y="3428"/>
              <a:ext cx="2700" cy="524"/>
              <a:chOff x="3060" y="3500"/>
              <a:chExt cx="2700" cy="524"/>
            </a:xfrm>
          </p:grpSpPr>
          <p:sp>
            <p:nvSpPr>
              <p:cNvPr id="58" name="直接连接符 953379"/>
              <p:cNvSpPr>
                <a:spLocks noChangeShapeType="1"/>
              </p:cNvSpPr>
              <p:nvPr/>
            </p:nvSpPr>
            <p:spPr bwMode="auto">
              <a:xfrm>
                <a:off x="3060" y="3823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9" name="文本框 953380"/>
              <p:cNvSpPr txBox="1">
                <a:spLocks noChangeArrowheads="1"/>
              </p:cNvSpPr>
              <p:nvPr/>
            </p:nvSpPr>
            <p:spPr bwMode="auto">
              <a:xfrm>
                <a:off x="3780" y="3500"/>
                <a:ext cx="1980" cy="5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>
                    <a:srgbClr val="0C7B9C"/>
                  </a:buClr>
                  <a:buSzPct val="100000"/>
                  <a:buFont typeface="Times New Roman" panose="02020503050405090304" pitchFamily="18" charset="0"/>
                  <a:buNone/>
                </a:pPr>
                <a:r>
                  <a:rPr lang="en-US" altLang="zh-CN" sz="1800" b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50</a:t>
                </a:r>
                <a:r>
                  <a:rPr lang="en-US" altLang="zh-CN" sz="1800" b="0" baseline="3000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th</a:t>
                </a:r>
                <a:r>
                  <a:rPr lang="en-US" altLang="zh-CN" sz="1800" b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 percentile</a:t>
                </a:r>
              </a:p>
            </p:txBody>
          </p:sp>
        </p:grpSp>
        <p:grpSp>
          <p:nvGrpSpPr>
            <p:cNvPr id="55" name="组合 953381"/>
            <p:cNvGrpSpPr/>
            <p:nvPr/>
          </p:nvGrpSpPr>
          <p:grpSpPr bwMode="auto">
            <a:xfrm>
              <a:off x="3060" y="1441"/>
              <a:ext cx="2700" cy="524"/>
              <a:chOff x="3060" y="4940"/>
              <a:chExt cx="2700" cy="524"/>
            </a:xfrm>
          </p:grpSpPr>
          <p:sp>
            <p:nvSpPr>
              <p:cNvPr id="56" name="直接连接符 953382"/>
              <p:cNvSpPr>
                <a:spLocks noChangeShapeType="1"/>
              </p:cNvSpPr>
              <p:nvPr/>
            </p:nvSpPr>
            <p:spPr bwMode="auto">
              <a:xfrm>
                <a:off x="3060" y="5263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7" name="文本框 953383"/>
              <p:cNvSpPr txBox="1">
                <a:spLocks noChangeArrowheads="1"/>
              </p:cNvSpPr>
              <p:nvPr/>
            </p:nvSpPr>
            <p:spPr bwMode="auto">
              <a:xfrm>
                <a:off x="3780" y="4940"/>
                <a:ext cx="1980" cy="5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>
                    <a:srgbClr val="0C7B9C"/>
                  </a:buClr>
                  <a:buSzPct val="100000"/>
                  <a:buFont typeface="Times New Roman" panose="02020503050405090304" pitchFamily="18" charset="0"/>
                  <a:buNone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90</a:t>
                </a:r>
                <a:r>
                  <a:rPr lang="en-US" altLang="zh-CN" sz="1800" b="0" baseline="30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th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503050405090304" pitchFamily="18" charset="0"/>
                    <a:sym typeface="Times New Roman" panose="02020603050405020304" pitchFamily="18" charset="0"/>
                  </a:rPr>
                  <a:t> percentile</a:t>
                </a:r>
              </a:p>
            </p:txBody>
          </p:sp>
        </p:grpSp>
      </p:grpSp>
      <p:sp>
        <p:nvSpPr>
          <p:cNvPr id="82" name="矩形 81"/>
          <p:cNvSpPr/>
          <p:nvPr/>
        </p:nvSpPr>
        <p:spPr>
          <a:xfrm>
            <a:off x="5539579" y="4918313"/>
            <a:ext cx="2273379" cy="1421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13548C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AU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IQR =Q3-Q1</a:t>
            </a:r>
          </a:p>
          <a:p>
            <a:pPr>
              <a:lnSpc>
                <a:spcPct val="150000"/>
              </a:lnSpc>
            </a:pPr>
            <a:r>
              <a:rPr lang="en-AU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max = Q3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+</a:t>
            </a:r>
            <a:r>
              <a:rPr lang="en-AU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1.5*IQR</a:t>
            </a:r>
          </a:p>
          <a:p>
            <a:pPr>
              <a:lnSpc>
                <a:spcPct val="150000"/>
              </a:lnSpc>
            </a:pPr>
            <a:r>
              <a:rPr lang="en-AU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min =  Q1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- </a:t>
            </a:r>
            <a:r>
              <a:rPr lang="en-AU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1.5</a:t>
            </a:r>
            <a:r>
              <a:rPr lang="en-AU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*IQR</a:t>
            </a:r>
            <a:endParaRPr lang="en-AU" altLang="zh-CN" sz="20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1" name="标题 910337">
            <a:extLst>
              <a:ext uri="{FF2B5EF4-FFF2-40B4-BE49-F238E27FC236}">
                <a16:creationId xmlns:a16="http://schemas.microsoft.com/office/drawing/2014/main" id="{B5B167E6-3090-4AB2-961E-519F36B0FFA6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8403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2.2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离散度度量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137920"/>
      </p:ext>
    </p:extLst>
  </p:cSld>
  <p:clrMapOvr>
    <a:masterClrMapping/>
  </p:clrMapOvr>
  <p:transition spd="med">
    <p:split orient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980728"/>
            <a:ext cx="8640000" cy="439770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2F4D7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79612" y="564643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盒状图能够分析</a:t>
            </a:r>
            <a:r>
              <a:rPr lang="zh-CN" altLang="en-US" b="1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多个属性数据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的</a:t>
            </a:r>
            <a:r>
              <a:rPr lang="zh-CN" altLang="en-US" b="1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离散度差异性</a:t>
            </a:r>
          </a:p>
        </p:txBody>
      </p:sp>
      <p:sp>
        <p:nvSpPr>
          <p:cNvPr id="7" name="标题 910337">
            <a:extLst>
              <a:ext uri="{FF2B5EF4-FFF2-40B4-BE49-F238E27FC236}">
                <a16:creationId xmlns:a16="http://schemas.microsoft.com/office/drawing/2014/main" id="{C8807BBF-05E7-4058-A17E-97C853665A3F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8403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数据可视化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盒状图分析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>
            <p:ph idx="4294967295"/>
          </p:nvPr>
        </p:nvSpPr>
        <p:spPr>
          <a:xfrm>
            <a:off x="252000" y="756000"/>
            <a:ext cx="4824536" cy="5092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cs typeface="+mn-ea"/>
                <a:sym typeface="Times New Roman" panose="02020603050405020304" pitchFamily="18" charset="0"/>
              </a:rPr>
              <a:t>IRIS</a:t>
            </a:r>
            <a:r>
              <a:rPr lang="zh-CN" altLang="en-US" sz="2400">
                <a:cs typeface="+mn-ea"/>
                <a:sym typeface="Times New Roman" panose="02020603050405020304" pitchFamily="18" charset="0"/>
              </a:rPr>
              <a:t>（</a:t>
            </a:r>
            <a:r>
              <a:rPr lang="en-US" altLang="zh-CN" sz="2400" dirty="0">
                <a:cs typeface="+mn-ea"/>
                <a:sym typeface="Times New Roman" panose="02020603050405020304" pitchFamily="18" charset="0"/>
              </a:rPr>
              <a:t>sepal</a:t>
            </a:r>
            <a:r>
              <a:rPr lang="en-US" altLang="zh-CN" sz="2400">
                <a:cs typeface="+mn-ea"/>
                <a:sym typeface="Times New Roman" panose="02020603050405020304" pitchFamily="18" charset="0"/>
              </a:rPr>
              <a:t>:</a:t>
            </a:r>
            <a:r>
              <a:rPr lang="zh-CN" altLang="en-US" sz="2400">
                <a:cs typeface="+mn-ea"/>
                <a:sym typeface="Times New Roman" panose="02020603050405020304" pitchFamily="18" charset="0"/>
              </a:rPr>
              <a:t>萼片</a:t>
            </a:r>
            <a:r>
              <a:rPr lang="en-US" altLang="zh-CN" sz="2400" dirty="0">
                <a:cs typeface="+mn-ea"/>
                <a:sym typeface="Times New Roman" panose="02020603050405020304" pitchFamily="18" charset="0"/>
              </a:rPr>
              <a:t>,petal:</a:t>
            </a:r>
            <a:r>
              <a:rPr lang="zh-CN" altLang="en-US" sz="2400">
                <a:cs typeface="+mn-ea"/>
                <a:sym typeface="Times New Roman" panose="02020603050405020304" pitchFamily="18" charset="0"/>
              </a:rPr>
              <a:t>花瓣）</a:t>
            </a:r>
            <a:endParaRPr lang="en-US" altLang="zh-CN" sz="2400" dirty="0">
              <a:cs typeface="+mn-ea"/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200">
                <a:sym typeface="Times New Roman" panose="02020603050405020304" pitchFamily="18" charset="0"/>
              </a:rPr>
              <a:t>sepal </a:t>
            </a:r>
            <a:r>
              <a:rPr lang="en-US" altLang="zh-CN" sz="2200" dirty="0">
                <a:sym typeface="Times New Roman" panose="02020603050405020304" pitchFamily="18" charset="0"/>
              </a:rPr>
              <a:t>length in cm   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200">
                <a:sym typeface="Times New Roman" panose="02020603050405020304" pitchFamily="18" charset="0"/>
              </a:rPr>
              <a:t>sepal </a:t>
            </a:r>
            <a:r>
              <a:rPr lang="en-US" altLang="zh-CN" sz="2200" dirty="0">
                <a:sym typeface="Times New Roman" panose="02020603050405020304" pitchFamily="18" charset="0"/>
              </a:rPr>
              <a:t>width in cm   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200">
                <a:sym typeface="Times New Roman" panose="02020603050405020304" pitchFamily="18" charset="0"/>
              </a:rPr>
              <a:t>petal </a:t>
            </a:r>
            <a:r>
              <a:rPr lang="en-US" altLang="zh-CN" sz="2200" dirty="0">
                <a:sym typeface="Times New Roman" panose="02020603050405020304" pitchFamily="18" charset="0"/>
              </a:rPr>
              <a:t>length in cm   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200">
                <a:sym typeface="Times New Roman" panose="02020603050405020304" pitchFamily="18" charset="0"/>
              </a:rPr>
              <a:t>petal </a:t>
            </a:r>
            <a:r>
              <a:rPr lang="en-US" altLang="zh-CN" sz="2200" dirty="0">
                <a:sym typeface="Times New Roman" panose="02020603050405020304" pitchFamily="18" charset="0"/>
              </a:rPr>
              <a:t>width in cm   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200">
                <a:sym typeface="Times New Roman" panose="02020603050405020304" pitchFamily="18" charset="0"/>
              </a:rPr>
              <a:t>class</a:t>
            </a:r>
            <a:r>
              <a:rPr lang="en-US" altLang="zh-CN" sz="2200" dirty="0">
                <a:sym typeface="Times New Roman" panose="02020603050405020304" pitchFamily="18" charset="0"/>
              </a:rPr>
              <a:t>:      </a:t>
            </a:r>
          </a:p>
          <a:p>
            <a:pPr lvl="2">
              <a:lnSpc>
                <a:spcPct val="150000"/>
              </a:lnSpc>
              <a:buClr>
                <a:srgbClr val="FF6600"/>
              </a:buClr>
            </a:pPr>
            <a:r>
              <a:rPr lang="en-US" altLang="zh-CN">
                <a:sym typeface="Times New Roman" panose="02020603050405020304" pitchFamily="18" charset="0"/>
              </a:rPr>
              <a:t>Iris Setosa</a:t>
            </a:r>
            <a:r>
              <a:rPr lang="en-US" altLang="zh-CN" dirty="0">
                <a:sym typeface="Times New Roman" panose="02020603050405020304" pitchFamily="18" charset="0"/>
              </a:rPr>
              <a:t>      </a:t>
            </a:r>
          </a:p>
          <a:p>
            <a:pPr lvl="2">
              <a:lnSpc>
                <a:spcPct val="150000"/>
              </a:lnSpc>
              <a:buClr>
                <a:srgbClr val="FF6600"/>
              </a:buClr>
            </a:pPr>
            <a:r>
              <a:rPr lang="en-US" altLang="zh-CN">
                <a:sym typeface="Times New Roman" panose="02020603050405020304" pitchFamily="18" charset="0"/>
              </a:rPr>
              <a:t>Iris Versicolour</a:t>
            </a:r>
            <a:r>
              <a:rPr lang="en-US" altLang="zh-CN" dirty="0">
                <a:sym typeface="Times New Roman" panose="02020603050405020304" pitchFamily="18" charset="0"/>
              </a:rPr>
              <a:t>      </a:t>
            </a:r>
          </a:p>
          <a:p>
            <a:pPr lvl="2">
              <a:lnSpc>
                <a:spcPct val="150000"/>
              </a:lnSpc>
              <a:buClr>
                <a:srgbClr val="FF6600"/>
              </a:buClr>
            </a:pPr>
            <a:r>
              <a:rPr lang="en-US" altLang="zh-CN">
                <a:sym typeface="Times New Roman" panose="02020603050405020304" pitchFamily="18" charset="0"/>
              </a:rPr>
              <a:t>Iris </a:t>
            </a:r>
            <a:r>
              <a:rPr lang="en-US" altLang="zh-CN" dirty="0" err="1">
                <a:sym typeface="Times New Roman" panose="02020603050405020304" pitchFamily="18" charset="0"/>
              </a:rPr>
              <a:t>Virginica</a:t>
            </a:r>
            <a:endParaRPr lang="zh-CN" altLang="en-US" dirty="0">
              <a:sym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959" y="3429000"/>
            <a:ext cx="3637841" cy="3010260"/>
          </a:xfrm>
          <a:prstGeom prst="rect">
            <a:avLst/>
          </a:prstGeom>
        </p:spPr>
      </p:pic>
      <p:pic>
        <p:nvPicPr>
          <p:cNvPr id="9" name="Picture 4" descr="âsepal petal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36" y="963718"/>
            <a:ext cx="2879840" cy="238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910337">
            <a:extLst>
              <a:ext uri="{FF2B5EF4-FFF2-40B4-BE49-F238E27FC236}">
                <a16:creationId xmlns:a16="http://schemas.microsoft.com/office/drawing/2014/main" id="{0E0736A9-EE25-4314-B54A-0F661DA25BB0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8403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数据可视化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盒状图分析案例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" r="3333" b="2220"/>
          <a:stretch/>
        </p:blipFill>
        <p:spPr bwMode="auto">
          <a:xfrm>
            <a:off x="1579884" y="836712"/>
            <a:ext cx="5984233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5602155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参考：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https://blog.csdn.net/H_lukong/article/details/90139700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528" y="6148602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参考：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https://www.cnblogs.com/star-zhao/p/9847082.html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" name="标题 910337">
            <a:extLst>
              <a:ext uri="{FF2B5EF4-FFF2-40B4-BE49-F238E27FC236}">
                <a16:creationId xmlns:a16="http://schemas.microsoft.com/office/drawing/2014/main" id="{1261FE49-A2BB-4659-836F-FD76034C827F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8403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数据可视化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盒状图分析案例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90264" y="5833427"/>
            <a:ext cx="9324528" cy="907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如果希望分析</a:t>
            </a:r>
            <a:r>
              <a:rPr lang="zh-CN" altLang="en-US" b="1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单个属性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在</a:t>
            </a:r>
            <a:r>
              <a:rPr lang="zh-CN" altLang="en-US" b="1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各个区间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的</a:t>
            </a:r>
            <a:r>
              <a:rPr lang="zh-CN" altLang="en-US" b="1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变化分布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怎么办？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ctr">
              <a:spcBef>
                <a:spcPts val="600"/>
              </a:spcBef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例如：如果希望分析</a:t>
            </a:r>
            <a:r>
              <a:rPr lang="zh-CN" altLang="en-US" b="1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语文成绩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在每个</a:t>
            </a:r>
            <a:r>
              <a:rPr lang="zh-CN" altLang="en-US" b="1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分数段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的</a:t>
            </a:r>
            <a:r>
              <a:rPr lang="zh-CN" altLang="en-US" b="1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变化分布</a:t>
            </a:r>
          </a:p>
        </p:txBody>
      </p:sp>
      <p:sp>
        <p:nvSpPr>
          <p:cNvPr id="8" name="标题 910337">
            <a:extLst>
              <a:ext uri="{FF2B5EF4-FFF2-40B4-BE49-F238E27FC236}">
                <a16:creationId xmlns:a16="http://schemas.microsoft.com/office/drawing/2014/main" id="{740CCC5A-E016-4FDD-B1D2-15856365085A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8403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数据可视化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盒状图分析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3E3DC13C-988E-44C6-A0BE-D5A13C7C2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800779"/>
            <a:ext cx="8640000" cy="439770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2F4D7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913A880-011C-4A8C-931A-3FB5689EAA33}"/>
              </a:ext>
            </a:extLst>
          </p:cNvPr>
          <p:cNvSpPr txBox="1"/>
          <p:nvPr/>
        </p:nvSpPr>
        <p:spPr>
          <a:xfrm>
            <a:off x="1079612" y="5292857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盒状图能够分析</a:t>
            </a:r>
            <a:r>
              <a:rPr lang="zh-CN" altLang="en-US" b="1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多个属性数据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的</a:t>
            </a:r>
            <a:r>
              <a:rPr lang="zh-CN" altLang="en-US" b="1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离散度差异性</a:t>
            </a:r>
          </a:p>
        </p:txBody>
      </p:sp>
    </p:spTree>
  </p:cSld>
  <p:clrMapOvr>
    <a:masterClrMapping/>
  </p:clrMapOvr>
  <p:transition spd="med">
    <p:split orient="vert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/>
          <p:nvPr/>
        </p:nvSpPr>
        <p:spPr bwMode="auto">
          <a:xfrm>
            <a:off x="252000" y="756000"/>
            <a:ext cx="8229600" cy="11710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algn="just" defTabSz="914400" eaLnBrk="1" latinLnBrk="0" hangingPunct="1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>
                <a:latin typeface="+mn-lt"/>
                <a:ea typeface="+mn-ea"/>
                <a:cs typeface="+mn-ea"/>
              </a:defRPr>
            </a:lvl1pPr>
            <a:lvl2pPr marL="685800" lvl="1" indent="-228600" defTabSz="914400" eaLnBrk="1" latinLnBrk="0" hangingPunct="1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  <a:defRPr sz="2200">
                <a:latin typeface="+mn-lt"/>
                <a:ea typeface="+mn-ea"/>
              </a:defRPr>
            </a:lvl2pPr>
            <a:lvl3pPr marL="1143000" lvl="2" indent="-228600" defTabSz="91440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dirty="0">
                <a:sym typeface="Times New Roman" panose="02020603050405020304" pitchFamily="18" charset="0"/>
              </a:rPr>
              <a:t>直方图</a:t>
            </a:r>
          </a:p>
          <a:p>
            <a:pPr lvl="1"/>
            <a:r>
              <a:rPr lang="zh-CN" altLang="en-US" dirty="0">
                <a:sym typeface="Times New Roman" panose="02020603050405020304" pitchFamily="18" charset="0"/>
              </a:rPr>
              <a:t>用来分析</a:t>
            </a:r>
            <a:r>
              <a:rPr lang="zh-CN" altLang="en-US" b="1" dirty="0">
                <a:solidFill>
                  <a:srgbClr val="FF6600"/>
                </a:solidFill>
                <a:sym typeface="Times New Roman" panose="02020603050405020304" pitchFamily="18" charset="0"/>
              </a:rPr>
              <a:t>单个属性</a:t>
            </a:r>
            <a:r>
              <a:rPr lang="zh-CN" altLang="en-US" dirty="0">
                <a:sym typeface="Times New Roman" panose="02020603050405020304" pitchFamily="18" charset="0"/>
              </a:rPr>
              <a:t>在</a:t>
            </a:r>
            <a:r>
              <a:rPr lang="zh-CN" altLang="en-US" b="1" dirty="0">
                <a:solidFill>
                  <a:srgbClr val="FF6600"/>
                </a:solidFill>
                <a:sym typeface="Times New Roman" panose="02020603050405020304" pitchFamily="18" charset="0"/>
              </a:rPr>
              <a:t>各个区间</a:t>
            </a:r>
            <a:r>
              <a:rPr lang="zh-CN" altLang="en-US" b="1">
                <a:solidFill>
                  <a:srgbClr val="FF6600"/>
                </a:solidFill>
                <a:sym typeface="Times New Roman" panose="02020603050405020304" pitchFamily="18" charset="0"/>
              </a:rPr>
              <a:t>变化分布</a:t>
            </a:r>
            <a:endParaRPr lang="zh-CN" altLang="en-US" b="1" dirty="0">
              <a:solidFill>
                <a:srgbClr val="FF6600"/>
              </a:solidFill>
              <a:sym typeface="Times New Roman" panose="02020603050405020304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0" b="992"/>
          <a:stretch/>
        </p:blipFill>
        <p:spPr bwMode="auto">
          <a:xfrm>
            <a:off x="666241" y="2226664"/>
            <a:ext cx="7765378" cy="41847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7961" dir="2700000" algn="ctr" rotWithShape="0">
              <a:srgbClr val="2F4D7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标题 910337">
            <a:extLst>
              <a:ext uri="{FF2B5EF4-FFF2-40B4-BE49-F238E27FC236}">
                <a16:creationId xmlns:a16="http://schemas.microsoft.com/office/drawing/2014/main" id="{6071B902-87BD-4252-B57F-ACCF4BAA9E50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8403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数据可视化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直方图分析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401204"/>
            <a:ext cx="3684991" cy="3049276"/>
          </a:xfrm>
          <a:prstGeom prst="rect">
            <a:avLst/>
          </a:prstGeom>
        </p:spPr>
      </p:pic>
      <p:pic>
        <p:nvPicPr>
          <p:cNvPr id="11" name="Picture 4" descr="âsepal petal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908720"/>
            <a:ext cx="2812852" cy="233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910337">
            <a:extLst>
              <a:ext uri="{FF2B5EF4-FFF2-40B4-BE49-F238E27FC236}">
                <a16:creationId xmlns:a16="http://schemas.microsoft.com/office/drawing/2014/main" id="{4429E84B-CD46-4B64-A948-EAF4578ED924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8403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数据可视化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直方图分析案例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82E56E78-932F-495D-93AC-99DD4E79D47C}"/>
              </a:ext>
            </a:extLst>
          </p:cNvPr>
          <p:cNvSpPr txBox="1">
            <a:spLocks/>
          </p:cNvSpPr>
          <p:nvPr/>
        </p:nvSpPr>
        <p:spPr>
          <a:xfrm>
            <a:off x="252000" y="756000"/>
            <a:ext cx="4824536" cy="50922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cs typeface="+mn-ea"/>
                <a:sym typeface="Times New Roman" panose="02020603050405020304" pitchFamily="18" charset="0"/>
              </a:rPr>
              <a:t>IRIS</a:t>
            </a:r>
            <a:r>
              <a:rPr lang="zh-CN" altLang="en-US" sz="2400">
                <a:cs typeface="+mn-ea"/>
                <a:sym typeface="Times New Roman" panose="02020603050405020304" pitchFamily="18" charset="0"/>
              </a:rPr>
              <a:t>（</a:t>
            </a:r>
            <a:r>
              <a:rPr lang="en-US" altLang="zh-CN" sz="2400">
                <a:cs typeface="+mn-ea"/>
                <a:sym typeface="Times New Roman" panose="02020603050405020304" pitchFamily="18" charset="0"/>
              </a:rPr>
              <a:t>sepal:</a:t>
            </a:r>
            <a:r>
              <a:rPr lang="zh-CN" altLang="en-US" sz="2400">
                <a:cs typeface="+mn-ea"/>
                <a:sym typeface="Times New Roman" panose="02020603050405020304" pitchFamily="18" charset="0"/>
              </a:rPr>
              <a:t>萼片</a:t>
            </a:r>
            <a:r>
              <a:rPr lang="en-US" altLang="zh-CN" sz="2400">
                <a:cs typeface="+mn-ea"/>
                <a:sym typeface="Times New Roman" panose="02020603050405020304" pitchFamily="18" charset="0"/>
              </a:rPr>
              <a:t>,petal:</a:t>
            </a:r>
            <a:r>
              <a:rPr lang="zh-CN" altLang="en-US" sz="2400">
                <a:cs typeface="+mn-ea"/>
                <a:sym typeface="Times New Roman" panose="02020603050405020304" pitchFamily="18" charset="0"/>
              </a:rPr>
              <a:t>花瓣）</a:t>
            </a:r>
            <a:endParaRPr lang="en-US" altLang="zh-CN" sz="2400">
              <a:cs typeface="+mn-ea"/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200">
                <a:sym typeface="Times New Roman" panose="02020603050405020304" pitchFamily="18" charset="0"/>
              </a:rPr>
              <a:t>sepal length in cm   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200">
                <a:sym typeface="Times New Roman" panose="02020603050405020304" pitchFamily="18" charset="0"/>
              </a:rPr>
              <a:t>sepal width in cm   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200">
                <a:sym typeface="Times New Roman" panose="02020603050405020304" pitchFamily="18" charset="0"/>
              </a:rPr>
              <a:t>petal length in cm   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200">
                <a:sym typeface="Times New Roman" panose="02020603050405020304" pitchFamily="18" charset="0"/>
              </a:rPr>
              <a:t>petal width in cm   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200">
                <a:sym typeface="Times New Roman" panose="02020603050405020304" pitchFamily="18" charset="0"/>
              </a:rPr>
              <a:t>class:      </a:t>
            </a:r>
          </a:p>
          <a:p>
            <a:pPr lvl="2" fontAlgn="auto">
              <a:lnSpc>
                <a:spcPct val="150000"/>
              </a:lnSpc>
              <a:spcAft>
                <a:spcPts val="0"/>
              </a:spcAft>
              <a:buClr>
                <a:srgbClr val="FF6600"/>
              </a:buClr>
            </a:pPr>
            <a:r>
              <a:rPr lang="en-US" altLang="zh-CN">
                <a:sym typeface="Times New Roman" panose="02020603050405020304" pitchFamily="18" charset="0"/>
              </a:rPr>
              <a:t>Iris Setosa      </a:t>
            </a:r>
          </a:p>
          <a:p>
            <a:pPr lvl="2" fontAlgn="auto">
              <a:lnSpc>
                <a:spcPct val="150000"/>
              </a:lnSpc>
              <a:spcAft>
                <a:spcPts val="0"/>
              </a:spcAft>
              <a:buClr>
                <a:srgbClr val="FF6600"/>
              </a:buClr>
            </a:pPr>
            <a:r>
              <a:rPr lang="en-US" altLang="zh-CN">
                <a:sym typeface="Times New Roman" panose="02020603050405020304" pitchFamily="18" charset="0"/>
              </a:rPr>
              <a:t>Iris Versicolour      </a:t>
            </a:r>
          </a:p>
          <a:p>
            <a:pPr lvl="2" fontAlgn="auto">
              <a:lnSpc>
                <a:spcPct val="150000"/>
              </a:lnSpc>
              <a:spcAft>
                <a:spcPts val="0"/>
              </a:spcAft>
              <a:buClr>
                <a:srgbClr val="FF6600"/>
              </a:buClr>
            </a:pPr>
            <a:r>
              <a:rPr lang="en-US" altLang="zh-CN">
                <a:sym typeface="Times New Roman" panose="02020603050405020304" pitchFamily="18" charset="0"/>
              </a:rPr>
              <a:t>Iris Virginica</a:t>
            </a:r>
            <a:endParaRPr lang="zh-CN" altLang="en-US" dirty="0"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5"/>
          <a:stretch/>
        </p:blipFill>
        <p:spPr bwMode="auto">
          <a:xfrm>
            <a:off x="1696957" y="764704"/>
            <a:ext cx="5750087" cy="4517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23528" y="5519655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参考：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https://blog.csdn.net/H_lukong/article/details/90139700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6086740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参考：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https://www.cnblogs.com/star-zhao/p/9847082.html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" name="标题 910337">
            <a:extLst>
              <a:ext uri="{FF2B5EF4-FFF2-40B4-BE49-F238E27FC236}">
                <a16:creationId xmlns:a16="http://schemas.microsoft.com/office/drawing/2014/main" id="{7161DFD1-C26C-46A3-BBC8-6906734D4804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8403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数据可视化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直方图分析案例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8"/>
          <a:stretch/>
        </p:blipFill>
        <p:spPr bwMode="auto">
          <a:xfrm>
            <a:off x="179512" y="828466"/>
            <a:ext cx="3456384" cy="2731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07666" y="2125203"/>
            <a:ext cx="5169028" cy="1682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>
              <a:lnSpc>
                <a:spcPct val="120000"/>
              </a:lnSpc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题目：分别在一个图中用</a:t>
            </a:r>
            <a:r>
              <a:rPr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</a:t>
            </a:r>
            <a:r>
              <a:rPr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种颜色表示单个属性数据（每个属性画一个图，</a:t>
            </a:r>
            <a:r>
              <a:rPr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4</a:t>
            </a:r>
            <a:r>
              <a:rPr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个直方图）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在不同类别下的直方图分布（用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python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实现画图）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" r="959" b="5502"/>
          <a:stretch/>
        </p:blipFill>
        <p:spPr bwMode="auto">
          <a:xfrm>
            <a:off x="323527" y="3873440"/>
            <a:ext cx="5899749" cy="2876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标题 910337">
            <a:extLst>
              <a:ext uri="{FF2B5EF4-FFF2-40B4-BE49-F238E27FC236}">
                <a16:creationId xmlns:a16="http://schemas.microsoft.com/office/drawing/2014/main" id="{8F4A17F5-0D1B-438E-8817-85BAFBEACAB2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8403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数据可视化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直方图分析案例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755576" y="108000"/>
            <a:ext cx="180357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1.2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属性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52000" y="756000"/>
            <a:ext cx="8640000" cy="29408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algn="just" defTabSz="914400" eaLnBrk="1" latinLnBrk="0" hangingPunct="1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200" b="1">
                <a:solidFill>
                  <a:srgbClr val="FF6600"/>
                </a:solidFill>
                <a:latin typeface="+mn-lt"/>
                <a:ea typeface="+mn-ea"/>
                <a:cs typeface="+mn-ea"/>
              </a:defRPr>
            </a:lvl1pPr>
            <a:lvl2pPr marL="685800" lvl="1" indent="-228600" defTabSz="914400" eaLnBrk="1" latinLnBrk="0" hangingPunct="1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  <a:defRPr sz="1800">
                <a:latin typeface="+mn-lt"/>
                <a:ea typeface="+mn-ea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b="0" dirty="0">
                <a:solidFill>
                  <a:schemeClr val="tx1"/>
                </a:solidFill>
                <a:sym typeface="Times New Roman" panose="02020603050405020304" pitchFamily="18" charset="0"/>
              </a:rPr>
              <a:t>属性（变量、特性、字段、特征或维 ）：一个数据字段，代表一个数据对象的特征或功能。</a:t>
            </a:r>
          </a:p>
          <a:p>
            <a:pPr marL="457200" lvl="1" indent="0">
              <a:buNone/>
            </a:pPr>
            <a:r>
              <a:rPr lang="zh-CN" altLang="en-US" sz="2200">
                <a:sym typeface="Times New Roman" panose="02020603050405020304" pitchFamily="18" charset="0"/>
              </a:rPr>
              <a:t>例如    </a:t>
            </a:r>
            <a:r>
              <a:rPr lang="en-US" altLang="zh-CN" sz="2200">
                <a:solidFill>
                  <a:srgbClr val="FF6600"/>
                </a:solidFill>
                <a:sym typeface="Times New Roman" panose="02020603050405020304" pitchFamily="18" charset="0"/>
              </a:rPr>
              <a:t>• </a:t>
            </a:r>
            <a:r>
              <a:rPr lang="zh-CN" altLang="en-US" sz="2200">
                <a:sym typeface="Times New Roman" panose="02020603050405020304" pitchFamily="18" charset="0"/>
              </a:rPr>
              <a:t>乘客</a:t>
            </a:r>
            <a:r>
              <a:rPr lang="en-US" altLang="zh-CN" sz="2200">
                <a:sym typeface="Times New Roman" panose="02020603050405020304" pitchFamily="18" charset="0"/>
              </a:rPr>
              <a:t>_ID</a:t>
            </a:r>
            <a:r>
              <a:rPr lang="zh-CN" altLang="en-US" sz="2200">
                <a:sym typeface="Times New Roman" panose="02020603050405020304" pitchFamily="18" charset="0"/>
              </a:rPr>
              <a:t>     </a:t>
            </a:r>
            <a:r>
              <a:rPr lang="en-US" altLang="zh-CN" sz="2200">
                <a:solidFill>
                  <a:srgbClr val="FF6600"/>
                </a:solidFill>
                <a:sym typeface="Times New Roman" panose="02020603050405020304" pitchFamily="18" charset="0"/>
              </a:rPr>
              <a:t>• </a:t>
            </a:r>
            <a:r>
              <a:rPr lang="zh-CN" altLang="en-US" sz="2200">
                <a:sym typeface="Times New Roman" panose="02020603050405020304" pitchFamily="18" charset="0"/>
              </a:rPr>
              <a:t>是否存活     </a:t>
            </a:r>
            <a:r>
              <a:rPr lang="en-US" altLang="zh-CN" sz="2200">
                <a:solidFill>
                  <a:srgbClr val="FF6600"/>
                </a:solidFill>
                <a:sym typeface="Times New Roman" panose="02020603050405020304" pitchFamily="18" charset="0"/>
              </a:rPr>
              <a:t>• </a:t>
            </a:r>
            <a:r>
              <a:rPr lang="zh-CN" altLang="en-US" sz="2200">
                <a:sym typeface="Times New Roman" panose="02020603050405020304" pitchFamily="18" charset="0"/>
              </a:rPr>
              <a:t>客舱等级 </a:t>
            </a:r>
            <a:r>
              <a:rPr lang="en-US" altLang="zh-CN" sz="2200">
                <a:sym typeface="Times New Roman" panose="02020603050405020304" pitchFamily="18" charset="0"/>
              </a:rPr>
              <a:t>……</a:t>
            </a:r>
            <a:endParaRPr lang="zh-CN" altLang="en-US" sz="2200" dirty="0">
              <a:sym typeface="Times New Roman" panose="02020603050405020304" pitchFamily="18" charset="0"/>
            </a:endParaRPr>
          </a:p>
          <a:p>
            <a:r>
              <a:rPr lang="zh-CN" altLang="en-US" sz="2400" b="0" dirty="0">
                <a:solidFill>
                  <a:schemeClr val="tx1"/>
                </a:solidFill>
                <a:sym typeface="Times New Roman" panose="02020603050405020304" pitchFamily="18" charset="0"/>
              </a:rPr>
              <a:t>类型：</a:t>
            </a:r>
          </a:p>
          <a:p>
            <a:pPr marL="457200" lvl="1" indent="0">
              <a:buNone/>
            </a:pPr>
            <a:r>
              <a:rPr lang="en-US" altLang="zh-CN" sz="2200">
                <a:solidFill>
                  <a:srgbClr val="FF6600"/>
                </a:solidFill>
                <a:sym typeface="Times New Roman" panose="02020603050405020304" pitchFamily="18" charset="0"/>
              </a:rPr>
              <a:t>• </a:t>
            </a:r>
            <a:r>
              <a:rPr lang="zh-CN" altLang="en-US" sz="2200">
                <a:sym typeface="Times New Roman" panose="02020603050405020304" pitchFamily="18" charset="0"/>
              </a:rPr>
              <a:t>标称    </a:t>
            </a:r>
            <a:r>
              <a:rPr lang="en-US" altLang="zh-CN" sz="2200">
                <a:solidFill>
                  <a:srgbClr val="FF6600"/>
                </a:solidFill>
                <a:sym typeface="Times New Roman" panose="02020603050405020304" pitchFamily="18" charset="0"/>
              </a:rPr>
              <a:t>• </a:t>
            </a:r>
            <a:r>
              <a:rPr lang="zh-CN" altLang="en-US" sz="2200">
                <a:sym typeface="Times New Roman" panose="02020603050405020304" pitchFamily="18" charset="0"/>
              </a:rPr>
              <a:t>二进制    </a:t>
            </a:r>
            <a:r>
              <a:rPr lang="en-US" altLang="zh-CN" sz="2200">
                <a:solidFill>
                  <a:srgbClr val="FF6600"/>
                </a:solidFill>
                <a:sym typeface="Times New Roman" panose="02020603050405020304" pitchFamily="18" charset="0"/>
              </a:rPr>
              <a:t>• </a:t>
            </a:r>
            <a:r>
              <a:rPr lang="zh-CN" altLang="en-US" sz="2200">
                <a:sym typeface="Times New Roman" panose="02020603050405020304" pitchFamily="18" charset="0"/>
              </a:rPr>
              <a:t>序数     </a:t>
            </a:r>
            <a:r>
              <a:rPr lang="en-US" altLang="zh-CN" sz="2200">
                <a:solidFill>
                  <a:srgbClr val="FF6600"/>
                </a:solidFill>
                <a:sym typeface="Times New Roman" panose="02020603050405020304" pitchFamily="18" charset="0"/>
              </a:rPr>
              <a:t>• </a:t>
            </a:r>
            <a:r>
              <a:rPr lang="zh-CN" altLang="en-US" sz="2200">
                <a:sym typeface="Times New Roman" panose="02020603050405020304" pitchFamily="18" charset="0"/>
              </a:rPr>
              <a:t>区间标度     </a:t>
            </a:r>
            <a:r>
              <a:rPr lang="en-US" altLang="zh-CN" sz="2200">
                <a:solidFill>
                  <a:srgbClr val="FF6600"/>
                </a:solidFill>
                <a:sym typeface="Times New Roman" panose="02020603050405020304" pitchFamily="18" charset="0"/>
              </a:rPr>
              <a:t>• </a:t>
            </a:r>
            <a:r>
              <a:rPr lang="zh-CN" altLang="en-US" sz="2200">
                <a:sym typeface="Times New Roman" panose="02020603050405020304" pitchFamily="18" charset="0"/>
              </a:rPr>
              <a:t>比率</a:t>
            </a:r>
            <a:r>
              <a:rPr lang="zh-CN" altLang="en-US" sz="2200" dirty="0">
                <a:sym typeface="Times New Roman" panose="02020603050405020304" pitchFamily="18" charset="0"/>
              </a:rPr>
              <a:t>标度</a:t>
            </a:r>
          </a:p>
        </p:txBody>
      </p:sp>
      <p:pic>
        <p:nvPicPr>
          <p:cNvPr id="10" name="图片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97" y="3828124"/>
            <a:ext cx="8832607" cy="2798704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>
    <p:split orient="vert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8"/>
          <a:stretch/>
        </p:blipFill>
        <p:spPr bwMode="auto">
          <a:xfrm>
            <a:off x="179512" y="828466"/>
            <a:ext cx="3456384" cy="2731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07666" y="2125203"/>
            <a:ext cx="5169028" cy="1682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>
              <a:lnSpc>
                <a:spcPct val="120000"/>
              </a:lnSpc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题目：分别在一个图中用</a:t>
            </a:r>
            <a:r>
              <a:rPr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</a:t>
            </a:r>
            <a:r>
              <a:rPr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种颜色表示单个属性数据（每个属性画一个图，</a:t>
            </a:r>
            <a:r>
              <a:rPr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4</a:t>
            </a:r>
            <a:r>
              <a:rPr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个直方图）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在不同类别下的直方图分布（用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python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实现画图）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" r="959" b="5502"/>
          <a:stretch/>
        </p:blipFill>
        <p:spPr bwMode="auto">
          <a:xfrm>
            <a:off x="323527" y="3873440"/>
            <a:ext cx="5899749" cy="2876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标题 910337">
            <a:extLst>
              <a:ext uri="{FF2B5EF4-FFF2-40B4-BE49-F238E27FC236}">
                <a16:creationId xmlns:a16="http://schemas.microsoft.com/office/drawing/2014/main" id="{8F4A17F5-0D1B-438E-8817-85BAFBEACAB2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8403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数据可视化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直方图分析案例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336C581D-A9F5-4E37-BCDD-9295CCF606FA}"/>
              </a:ext>
            </a:extLst>
          </p:cNvPr>
          <p:cNvSpPr txBox="1"/>
          <p:nvPr/>
        </p:nvSpPr>
        <p:spPr>
          <a:xfrm>
            <a:off x="6300192" y="4005064"/>
            <a:ext cx="2476502" cy="87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eaLnBrk="1" hangingPunct="1">
              <a:lnSpc>
                <a:spcPct val="120000"/>
              </a:lnSpc>
              <a:defRPr sz="220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Times New Roman" panose="02020603050405020304" pitchFamily="18" charset="0"/>
              </a:rPr>
              <a:t>这种直方图有什么用呢？</a:t>
            </a:r>
          </a:p>
        </p:txBody>
      </p:sp>
    </p:spTree>
    <p:extLst>
      <p:ext uri="{BB962C8B-B14F-4D97-AF65-F5344CB8AC3E}">
        <p14:creationId xmlns:p14="http://schemas.microsoft.com/office/powerpoint/2010/main" val="620202299"/>
      </p:ext>
    </p:extLst>
  </p:cSld>
  <p:clrMapOvr>
    <a:masterClrMapping/>
  </p:clrMapOvr>
  <p:transition spd="med">
    <p:split orient="vert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8"/>
          <a:stretch/>
        </p:blipFill>
        <p:spPr bwMode="auto">
          <a:xfrm>
            <a:off x="179512" y="828466"/>
            <a:ext cx="3456384" cy="2731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07666" y="2125203"/>
            <a:ext cx="5169028" cy="1682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>
              <a:lnSpc>
                <a:spcPct val="120000"/>
              </a:lnSpc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题目：分别在一个图中用</a:t>
            </a:r>
            <a:r>
              <a:rPr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</a:t>
            </a:r>
            <a:r>
              <a:rPr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种颜色表示单个属性数据（每个属性画一个图，</a:t>
            </a:r>
            <a:r>
              <a:rPr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4</a:t>
            </a:r>
            <a:r>
              <a:rPr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个直方图）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在不同类别下的直方图分布（用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python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实现画图）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" r="959" b="5502"/>
          <a:stretch/>
        </p:blipFill>
        <p:spPr bwMode="auto">
          <a:xfrm>
            <a:off x="323527" y="3873440"/>
            <a:ext cx="5899749" cy="2876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标题 910337">
            <a:extLst>
              <a:ext uri="{FF2B5EF4-FFF2-40B4-BE49-F238E27FC236}">
                <a16:creationId xmlns:a16="http://schemas.microsoft.com/office/drawing/2014/main" id="{8F4A17F5-0D1B-438E-8817-85BAFBEACAB2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8403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数据可视化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直方图分析案例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336C581D-A9F5-4E37-BCDD-9295CCF606FA}"/>
              </a:ext>
            </a:extLst>
          </p:cNvPr>
          <p:cNvSpPr txBox="1"/>
          <p:nvPr/>
        </p:nvSpPr>
        <p:spPr>
          <a:xfrm>
            <a:off x="6300192" y="4005064"/>
            <a:ext cx="2476502" cy="87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eaLnBrk="1" hangingPunct="1">
              <a:lnSpc>
                <a:spcPct val="120000"/>
              </a:lnSpc>
              <a:defRPr sz="220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Times New Roman" panose="02020603050405020304" pitchFamily="18" charset="0"/>
              </a:rPr>
              <a:t>这种直方图有什么用呢？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92ECBF72-A11A-4A43-ABF5-6E747DF10633}"/>
              </a:ext>
            </a:extLst>
          </p:cNvPr>
          <p:cNvSpPr txBox="1"/>
          <p:nvPr/>
        </p:nvSpPr>
        <p:spPr>
          <a:xfrm>
            <a:off x="6361298" y="4941168"/>
            <a:ext cx="2476502" cy="1682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eaLnBrk="1" hangingPunct="1">
              <a:lnSpc>
                <a:spcPct val="120000"/>
              </a:lnSpc>
              <a:defRPr sz="220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>
                <a:solidFill>
                  <a:srgbClr val="FF6600"/>
                </a:solidFill>
                <a:sym typeface="Times New Roman" panose="02020603050405020304" pitchFamily="18" charset="0"/>
              </a:rPr>
              <a:t>分类算法特征分析：</a:t>
            </a:r>
            <a:r>
              <a:rPr lang="zh-CN" altLang="en-US" dirty="0">
                <a:sym typeface="Times New Roman" panose="02020603050405020304" pitchFamily="18" charset="0"/>
              </a:rPr>
              <a:t>我们可以看到花瓣</a:t>
            </a:r>
            <a:r>
              <a:rPr lang="zh-CN" altLang="en-US">
                <a:sym typeface="Times New Roman" panose="02020603050405020304" pitchFamily="18" charset="0"/>
              </a:rPr>
              <a:t>长度在</a:t>
            </a:r>
            <a:r>
              <a:rPr lang="en-US" altLang="zh-CN" dirty="0">
                <a:sym typeface="Times New Roman" panose="02020603050405020304" pitchFamily="18" charset="0"/>
              </a:rPr>
              <a:t>3</a:t>
            </a:r>
            <a:r>
              <a:rPr lang="zh-CN" altLang="en-US" dirty="0">
                <a:sym typeface="Times New Roman" panose="02020603050405020304" pitchFamily="18" charset="0"/>
              </a:rPr>
              <a:t>个类别下的分布具有差异</a:t>
            </a:r>
          </a:p>
        </p:txBody>
      </p:sp>
    </p:spTree>
    <p:extLst>
      <p:ext uri="{BB962C8B-B14F-4D97-AF65-F5344CB8AC3E}">
        <p14:creationId xmlns:p14="http://schemas.microsoft.com/office/powerpoint/2010/main" val="1343407921"/>
      </p:ext>
    </p:extLst>
  </p:cSld>
  <p:clrMapOvr>
    <a:masterClrMapping/>
  </p:clrMapOvr>
  <p:transition spd="med">
    <p:split orient="vert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" b="1186"/>
          <a:stretch/>
        </p:blipFill>
        <p:spPr bwMode="auto">
          <a:xfrm>
            <a:off x="2124000" y="2040114"/>
            <a:ext cx="4896000" cy="3720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标题 910337">
            <a:extLst>
              <a:ext uri="{FF2B5EF4-FFF2-40B4-BE49-F238E27FC236}">
                <a16:creationId xmlns:a16="http://schemas.microsoft.com/office/drawing/2014/main" id="{DBFD014C-9D2E-4A05-94B3-EA69FD49A394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8403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数据可视化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直方图分析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3C6EF71A-9CD6-4AB8-AAE5-78957A7E1E3C}"/>
              </a:ext>
            </a:extLst>
          </p:cNvPr>
          <p:cNvSpPr txBox="1"/>
          <p:nvPr/>
        </p:nvSpPr>
        <p:spPr bwMode="auto">
          <a:xfrm>
            <a:off x="252000" y="756000"/>
            <a:ext cx="8229600" cy="11710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algn="just" defTabSz="914400" eaLnBrk="1" latinLnBrk="0" hangingPunct="1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>
                <a:latin typeface="+mn-lt"/>
                <a:ea typeface="+mn-ea"/>
                <a:cs typeface="+mn-ea"/>
              </a:defRPr>
            </a:lvl1pPr>
            <a:lvl2pPr marL="685800" lvl="1" indent="-228600" defTabSz="914400" eaLnBrk="1" latinLnBrk="0" hangingPunct="1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  <a:defRPr sz="2200">
                <a:latin typeface="+mn-lt"/>
                <a:ea typeface="+mn-ea"/>
              </a:defRPr>
            </a:lvl2pPr>
            <a:lvl3pPr marL="1143000" lvl="2" indent="-228600" defTabSz="91440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dirty="0">
                <a:sym typeface="Times New Roman" panose="02020603050405020304" pitchFamily="18" charset="0"/>
              </a:rPr>
              <a:t>直方图</a:t>
            </a:r>
          </a:p>
          <a:p>
            <a:pPr lvl="1"/>
            <a:r>
              <a:rPr lang="zh-CN" altLang="en-US" dirty="0">
                <a:sym typeface="Times New Roman" panose="02020603050405020304" pitchFamily="18" charset="0"/>
              </a:rPr>
              <a:t>用来分析</a:t>
            </a:r>
            <a:r>
              <a:rPr lang="zh-CN" altLang="en-US" b="1" dirty="0">
                <a:solidFill>
                  <a:srgbClr val="FF6600"/>
                </a:solidFill>
                <a:sym typeface="Times New Roman" panose="02020603050405020304" pitchFamily="18" charset="0"/>
              </a:rPr>
              <a:t>单个属性</a:t>
            </a:r>
            <a:r>
              <a:rPr lang="zh-CN" altLang="en-US" dirty="0">
                <a:sym typeface="Times New Roman" panose="02020603050405020304" pitchFamily="18" charset="0"/>
              </a:rPr>
              <a:t>在</a:t>
            </a:r>
            <a:r>
              <a:rPr lang="zh-CN" altLang="en-US" b="1" dirty="0">
                <a:solidFill>
                  <a:srgbClr val="FF6600"/>
                </a:solidFill>
                <a:sym typeface="Times New Roman" panose="02020603050405020304" pitchFamily="18" charset="0"/>
              </a:rPr>
              <a:t>各个区间</a:t>
            </a:r>
            <a:r>
              <a:rPr lang="zh-CN" altLang="en-US" b="1">
                <a:solidFill>
                  <a:srgbClr val="FF6600"/>
                </a:solidFill>
                <a:sym typeface="Times New Roman" panose="02020603050405020304" pitchFamily="18" charset="0"/>
              </a:rPr>
              <a:t>变化分布</a:t>
            </a:r>
            <a:endParaRPr lang="zh-CN" altLang="en-US" b="1" dirty="0">
              <a:solidFill>
                <a:srgbClr val="FF6600"/>
              </a:solidFill>
              <a:sym typeface="Times New Roman" panose="02020603050405020304" pitchFamily="18" charset="0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C8DB8056-CBF9-4C8F-AF31-C478765D358A}"/>
              </a:ext>
            </a:extLst>
          </p:cNvPr>
          <p:cNvSpPr txBox="1"/>
          <p:nvPr/>
        </p:nvSpPr>
        <p:spPr>
          <a:xfrm>
            <a:off x="-90264" y="5833427"/>
            <a:ext cx="9324528" cy="907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如果</a:t>
            </a: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希望分析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个属性数据的</a:t>
            </a:r>
            <a:r>
              <a:rPr lang="zh-CN" altLang="en-US" b="1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关联关系</a:t>
            </a: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，怎么办？</a:t>
            </a:r>
            <a:endParaRPr lang="en-US" altLang="zh-CN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ctr">
              <a:spcBef>
                <a:spcPts val="600"/>
              </a:spcBef>
            </a:pP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例如：如果希望分析</a:t>
            </a:r>
            <a:r>
              <a:rPr lang="zh-CN" altLang="en-US" b="1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花瓣长度和花萼长度的关联关系</a:t>
            </a:r>
            <a:endParaRPr lang="zh-CN" altLang="en-US" b="1" dirty="0">
              <a:solidFill>
                <a:srgbClr val="FF66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/>
          <p:nvPr/>
        </p:nvSpPr>
        <p:spPr bwMode="auto">
          <a:xfrm>
            <a:off x="252000" y="756000"/>
            <a:ext cx="8229600" cy="11710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60000" indent="-360000" algn="just" defTabSz="914400" eaLnBrk="1" latinLnBrk="0" hangingPunct="1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>
                <a:latin typeface="+mn-lt"/>
                <a:ea typeface="+mn-ea"/>
                <a:cs typeface="+mn-ea"/>
              </a:defRPr>
            </a:lvl1pPr>
            <a:lvl2pPr marL="685800" lvl="1" indent="-228600" defTabSz="914400" eaLnBrk="1" latinLnBrk="0" hangingPunct="1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  <a:defRPr sz="2200">
                <a:latin typeface="+mn-lt"/>
                <a:ea typeface="+mn-ea"/>
              </a:defRPr>
            </a:lvl2pPr>
            <a:lvl3pPr marL="1143000" lvl="2" indent="-228600" defTabSz="91440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dirty="0">
                <a:sym typeface="Times New Roman" panose="02020603050405020304" pitchFamily="18" charset="0"/>
              </a:rPr>
              <a:t>散点图</a:t>
            </a:r>
          </a:p>
          <a:p>
            <a:pPr lvl="1"/>
            <a:r>
              <a:rPr lang="zh-CN" altLang="en-US" dirty="0">
                <a:sym typeface="Times New Roman" panose="02020603050405020304" pitchFamily="18" charset="0"/>
              </a:rPr>
              <a:t>用来显示两组数据的</a:t>
            </a:r>
            <a:r>
              <a:rPr lang="zh-CN" altLang="en-US">
                <a:sym typeface="Times New Roman" panose="02020603050405020304" pitchFamily="18" charset="0"/>
              </a:rPr>
              <a:t>相关性分布</a:t>
            </a:r>
            <a:endParaRPr lang="zh-CN" altLang="en-US" dirty="0">
              <a:sym typeface="Times New Roman" panose="02020603050405020304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4" t="4591"/>
          <a:stretch/>
        </p:blipFill>
        <p:spPr bwMode="auto">
          <a:xfrm>
            <a:off x="554872" y="2200930"/>
            <a:ext cx="8034256" cy="40363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910337">
            <a:extLst>
              <a:ext uri="{FF2B5EF4-FFF2-40B4-BE49-F238E27FC236}">
                <a16:creationId xmlns:a16="http://schemas.microsoft.com/office/drawing/2014/main" id="{EC3E9425-DBCC-4E8D-94AD-3B31E9B4A217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8403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数据可视化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散点图分析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a02correl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90" y="2280529"/>
            <a:ext cx="2395538" cy="197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5" descr="ha02correl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66" y="2190041"/>
            <a:ext cx="2711450" cy="206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" name="Picture 4" descr="fig18-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478427"/>
            <a:ext cx="2824610" cy="2363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" name="标题 910337">
            <a:extLst>
              <a:ext uri="{FF2B5EF4-FFF2-40B4-BE49-F238E27FC236}">
                <a16:creationId xmlns:a16="http://schemas.microsoft.com/office/drawing/2014/main" id="{3A358063-7B82-414D-83CA-9CB06E829AF2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8403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数据可视化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散点图分析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91CB3142-E7BC-46AC-9C9E-533F4F145500}"/>
              </a:ext>
            </a:extLst>
          </p:cNvPr>
          <p:cNvSpPr txBox="1"/>
          <p:nvPr/>
        </p:nvSpPr>
        <p:spPr bwMode="auto">
          <a:xfrm>
            <a:off x="252000" y="756000"/>
            <a:ext cx="8229600" cy="11710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60000" indent="-360000" algn="just" defTabSz="914400" eaLnBrk="1" latinLnBrk="0" hangingPunct="1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>
                <a:latin typeface="+mn-lt"/>
                <a:ea typeface="+mn-ea"/>
                <a:cs typeface="+mn-ea"/>
              </a:defRPr>
            </a:lvl1pPr>
            <a:lvl2pPr marL="685800" lvl="1" indent="-228600" defTabSz="914400" eaLnBrk="1" latinLnBrk="0" hangingPunct="1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  <a:defRPr sz="2200">
                <a:latin typeface="+mn-lt"/>
                <a:ea typeface="+mn-ea"/>
              </a:defRPr>
            </a:lvl2pPr>
            <a:lvl3pPr marL="1143000" lvl="2" indent="-228600" defTabSz="91440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dirty="0">
                <a:sym typeface="Times New Roman" panose="02020603050405020304" pitchFamily="18" charset="0"/>
              </a:rPr>
              <a:t>散点图</a:t>
            </a:r>
          </a:p>
          <a:p>
            <a:pPr lvl="1"/>
            <a:r>
              <a:rPr lang="zh-CN" altLang="en-US" dirty="0">
                <a:sym typeface="Times New Roman" panose="02020603050405020304" pitchFamily="18" charset="0"/>
              </a:rPr>
              <a:t>用来显示两组数据的</a:t>
            </a:r>
            <a:r>
              <a:rPr lang="zh-CN" altLang="en-US">
                <a:sym typeface="Times New Roman" panose="02020603050405020304" pitchFamily="18" charset="0"/>
              </a:rPr>
              <a:t>相关性分布</a:t>
            </a:r>
            <a:endParaRPr lang="zh-CN" altLang="en-US" dirty="0"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3302114"/>
            <a:ext cx="3568173" cy="2952611"/>
          </a:xfrm>
          <a:prstGeom prst="rect">
            <a:avLst/>
          </a:prstGeom>
        </p:spPr>
      </p:pic>
      <p:pic>
        <p:nvPicPr>
          <p:cNvPr id="11" name="Picture 4" descr="âsepal petal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850243"/>
            <a:ext cx="2812852" cy="233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910337">
            <a:extLst>
              <a:ext uri="{FF2B5EF4-FFF2-40B4-BE49-F238E27FC236}">
                <a16:creationId xmlns:a16="http://schemas.microsoft.com/office/drawing/2014/main" id="{7FD8D861-0B59-46D2-A21A-DBA983CAA01F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8403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数据可视化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散点图分析案例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15779A42-E0AC-45A2-B130-F0D3EED90700}"/>
              </a:ext>
            </a:extLst>
          </p:cNvPr>
          <p:cNvSpPr txBox="1">
            <a:spLocks/>
          </p:cNvSpPr>
          <p:nvPr/>
        </p:nvSpPr>
        <p:spPr>
          <a:xfrm>
            <a:off x="252000" y="756000"/>
            <a:ext cx="4824536" cy="50922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cs typeface="+mn-ea"/>
                <a:sym typeface="Times New Roman" panose="02020603050405020304" pitchFamily="18" charset="0"/>
              </a:rPr>
              <a:t>IRIS</a:t>
            </a:r>
            <a:r>
              <a:rPr lang="zh-CN" altLang="en-US" sz="2400">
                <a:cs typeface="+mn-ea"/>
                <a:sym typeface="Times New Roman" panose="02020603050405020304" pitchFamily="18" charset="0"/>
              </a:rPr>
              <a:t>（</a:t>
            </a:r>
            <a:r>
              <a:rPr lang="en-US" altLang="zh-CN" sz="2400">
                <a:cs typeface="+mn-ea"/>
                <a:sym typeface="Times New Roman" panose="02020603050405020304" pitchFamily="18" charset="0"/>
              </a:rPr>
              <a:t>sepal:</a:t>
            </a:r>
            <a:r>
              <a:rPr lang="zh-CN" altLang="en-US" sz="2400">
                <a:cs typeface="+mn-ea"/>
                <a:sym typeface="Times New Roman" panose="02020603050405020304" pitchFamily="18" charset="0"/>
              </a:rPr>
              <a:t>萼片</a:t>
            </a:r>
            <a:r>
              <a:rPr lang="en-US" altLang="zh-CN" sz="2400">
                <a:cs typeface="+mn-ea"/>
                <a:sym typeface="Times New Roman" panose="02020603050405020304" pitchFamily="18" charset="0"/>
              </a:rPr>
              <a:t>,petal:</a:t>
            </a:r>
            <a:r>
              <a:rPr lang="zh-CN" altLang="en-US" sz="2400">
                <a:cs typeface="+mn-ea"/>
                <a:sym typeface="Times New Roman" panose="02020603050405020304" pitchFamily="18" charset="0"/>
              </a:rPr>
              <a:t>花瓣）</a:t>
            </a:r>
            <a:endParaRPr lang="en-US" altLang="zh-CN" sz="2400">
              <a:cs typeface="+mn-ea"/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200">
                <a:sym typeface="Times New Roman" panose="02020603050405020304" pitchFamily="18" charset="0"/>
              </a:rPr>
              <a:t>sepal length in cm   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200">
                <a:sym typeface="Times New Roman" panose="02020603050405020304" pitchFamily="18" charset="0"/>
              </a:rPr>
              <a:t>sepal width in cm   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200">
                <a:sym typeface="Times New Roman" panose="02020603050405020304" pitchFamily="18" charset="0"/>
              </a:rPr>
              <a:t>petal length in cm   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200">
                <a:sym typeface="Times New Roman" panose="02020603050405020304" pitchFamily="18" charset="0"/>
              </a:rPr>
              <a:t>petal width in cm   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200">
                <a:sym typeface="Times New Roman" panose="02020603050405020304" pitchFamily="18" charset="0"/>
              </a:rPr>
              <a:t>class:      </a:t>
            </a:r>
          </a:p>
          <a:p>
            <a:pPr lvl="2" fontAlgn="auto">
              <a:lnSpc>
                <a:spcPct val="150000"/>
              </a:lnSpc>
              <a:spcAft>
                <a:spcPts val="0"/>
              </a:spcAft>
              <a:buClr>
                <a:srgbClr val="FF6600"/>
              </a:buClr>
            </a:pPr>
            <a:r>
              <a:rPr lang="en-US" altLang="zh-CN">
                <a:sym typeface="Times New Roman" panose="02020603050405020304" pitchFamily="18" charset="0"/>
              </a:rPr>
              <a:t>Iris Setosa      </a:t>
            </a:r>
          </a:p>
          <a:p>
            <a:pPr lvl="2" fontAlgn="auto">
              <a:lnSpc>
                <a:spcPct val="150000"/>
              </a:lnSpc>
              <a:spcAft>
                <a:spcPts val="0"/>
              </a:spcAft>
              <a:buClr>
                <a:srgbClr val="FF6600"/>
              </a:buClr>
            </a:pPr>
            <a:r>
              <a:rPr lang="en-US" altLang="zh-CN">
                <a:sym typeface="Times New Roman" panose="02020603050405020304" pitchFamily="18" charset="0"/>
              </a:rPr>
              <a:t>Iris Versicolour      </a:t>
            </a:r>
          </a:p>
          <a:p>
            <a:pPr lvl="2" fontAlgn="auto">
              <a:lnSpc>
                <a:spcPct val="150000"/>
              </a:lnSpc>
              <a:spcAft>
                <a:spcPts val="0"/>
              </a:spcAft>
              <a:buClr>
                <a:srgbClr val="FF6600"/>
              </a:buClr>
            </a:pPr>
            <a:r>
              <a:rPr lang="en-US" altLang="zh-CN">
                <a:sym typeface="Times New Roman" panose="02020603050405020304" pitchFamily="18" charset="0"/>
              </a:rPr>
              <a:t>Iris Virginica</a:t>
            </a:r>
            <a:endParaRPr lang="zh-CN" altLang="en-US" dirty="0"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3528" y="5445224"/>
            <a:ext cx="824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参考：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https://blog.csdn.net/H_lukong/article/details/90139700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6063679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参考：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https://www.cnblogs.com/star-zhao/p/9847082.html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894576"/>
            <a:ext cx="8640000" cy="4329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标题 910337">
            <a:extLst>
              <a:ext uri="{FF2B5EF4-FFF2-40B4-BE49-F238E27FC236}">
                <a16:creationId xmlns:a16="http://schemas.microsoft.com/office/drawing/2014/main" id="{9F93B9A8-244B-4A2F-B6EA-63B3E49DE02C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84033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数据可视化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散点图分析案例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FA2D577-D4D1-4AF9-B518-BE914723025E}"/>
              </a:ext>
            </a:extLst>
          </p:cNvPr>
          <p:cNvSpPr/>
          <p:nvPr/>
        </p:nvSpPr>
        <p:spPr>
          <a:xfrm>
            <a:off x="4572000" y="719999"/>
            <a:ext cx="1872208" cy="50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</a:ln>
        </p:spPr>
        <p:txBody>
          <a:bodyPr wrap="square" lIns="288000" anchor="ctr">
            <a:noAutofit/>
          </a:bodyPr>
          <a:lstStyle/>
          <a:p>
            <a:pPr algn="ctr"/>
            <a:r>
              <a:rPr lang="zh-CN" altLang="en-US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房价预测</a:t>
            </a:r>
          </a:p>
        </p:txBody>
      </p:sp>
      <p:sp>
        <p:nvSpPr>
          <p:cNvPr id="8" name="Rectangle 3"/>
          <p:cNvSpPr txBox="1"/>
          <p:nvPr/>
        </p:nvSpPr>
        <p:spPr bwMode="auto">
          <a:xfrm>
            <a:off x="252000" y="1224000"/>
            <a:ext cx="8640000" cy="113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  房屋销售价格以及房屋的基本信息建立模型，来预测在此期间其他房屋的销售价格。</a:t>
            </a:r>
          </a:p>
        </p:txBody>
      </p:sp>
      <p:sp>
        <p:nvSpPr>
          <p:cNvPr id="2" name="矩形 1"/>
          <p:cNvSpPr/>
          <p:nvPr/>
        </p:nvSpPr>
        <p:spPr>
          <a:xfrm>
            <a:off x="899592" y="2699755"/>
            <a:ext cx="720080" cy="3456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67744" y="6269211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基本</a:t>
            </a:r>
            <a:r>
              <a:rPr lang="en-US" altLang="zh-CN" b="1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idea</a:t>
            </a:r>
            <a:r>
              <a:rPr lang="zh-CN" altLang="en-US" b="1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：哪些属性跟房价相关</a:t>
            </a:r>
          </a:p>
        </p:txBody>
      </p:sp>
      <p:sp>
        <p:nvSpPr>
          <p:cNvPr id="11" name="标题 910337">
            <a:extLst>
              <a:ext uri="{FF2B5EF4-FFF2-40B4-BE49-F238E27FC236}">
                <a16:creationId xmlns:a16="http://schemas.microsoft.com/office/drawing/2014/main" id="{429FDF24-DF19-4FED-8934-E488DEB215FC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576021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数据可视化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散点图分析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4" name="箭头: 五边形 3">
            <a:extLst>
              <a:ext uri="{FF2B5EF4-FFF2-40B4-BE49-F238E27FC236}">
                <a16:creationId xmlns:a16="http://schemas.microsoft.com/office/drawing/2014/main" id="{B4044855-A163-4EAA-B3A5-7E50F69BBF3E}"/>
              </a:ext>
            </a:extLst>
          </p:cNvPr>
          <p:cNvSpPr/>
          <p:nvPr/>
        </p:nvSpPr>
        <p:spPr>
          <a:xfrm>
            <a:off x="1467" y="719999"/>
            <a:ext cx="4858565" cy="504000"/>
          </a:xfrm>
          <a:prstGeom prst="homePlate">
            <a:avLst/>
          </a:prstGeom>
          <a:solidFill>
            <a:srgbClr val="0070C0"/>
          </a:solidFill>
          <a:ln w="12700">
            <a:solidFill>
              <a:srgbClr val="0070C0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散点图分析在数值预测中的应用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3" name="图片 4">
            <a:extLst>
              <a:ext uri="{FF2B5EF4-FFF2-40B4-BE49-F238E27FC236}">
                <a16:creationId xmlns:a16="http://schemas.microsoft.com/office/drawing/2014/main" id="{C7F97256-203E-4552-A061-9232D99B0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1" y="2971786"/>
            <a:ext cx="8973407" cy="3224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7">
            <a:extLst>
              <a:ext uri="{FF2B5EF4-FFF2-40B4-BE49-F238E27FC236}">
                <a16:creationId xmlns:a16="http://schemas.microsoft.com/office/drawing/2014/main" id="{F8578426-0C9A-4984-BFE4-D1FB65419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36" y="2467786"/>
            <a:ext cx="684940" cy="50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anchor="ctr">
            <a:noAutofit/>
          </a:bodyPr>
          <a:lstStyle>
            <a:lvl1pPr marL="285750" indent="-285750"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marL="0" indent="0" algn="ctr"/>
            <a:r>
              <a:rPr lang="zh-CN" altLang="en-US" sz="1400" b="0">
                <a:latin typeface="Times New Roman" panose="02020603050405020304" pitchFamily="18" charset="0"/>
                <a:sym typeface="Times New Roman" panose="02020603050405020304" pitchFamily="18" charset="0"/>
              </a:rPr>
              <a:t> 销售</a:t>
            </a:r>
            <a:endParaRPr lang="en-US" altLang="zh-CN" sz="1400" b="0"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indent="0" algn="ctr"/>
            <a:r>
              <a:rPr lang="zh-CN" altLang="en-US" sz="1400" b="0">
                <a:latin typeface="Times New Roman" panose="02020603050405020304" pitchFamily="18" charset="0"/>
                <a:sym typeface="Times New Roman" panose="02020603050405020304" pitchFamily="18" charset="0"/>
              </a:rPr>
              <a:t>日期</a:t>
            </a:r>
          </a:p>
        </p:txBody>
      </p:sp>
      <p:sp>
        <p:nvSpPr>
          <p:cNvPr id="15" name="文本框 7">
            <a:extLst>
              <a:ext uri="{FF2B5EF4-FFF2-40B4-BE49-F238E27FC236}">
                <a16:creationId xmlns:a16="http://schemas.microsoft.com/office/drawing/2014/main" id="{ECFB231C-89A3-4FF5-92F1-999749E6A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646" y="2467786"/>
            <a:ext cx="612000" cy="50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anchor="ctr">
            <a:noAutofit/>
          </a:bodyPr>
          <a:lstStyle>
            <a:lvl1pPr marL="285750" indent="-285750"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marL="0" indent="0" algn="ctr"/>
            <a:r>
              <a:rPr lang="zh-CN" altLang="en-US" sz="1400" b="0">
                <a:latin typeface="Times New Roman" panose="02020603050405020304" pitchFamily="18" charset="0"/>
                <a:sym typeface="Times New Roman" panose="02020603050405020304" pitchFamily="18" charset="0"/>
              </a:rPr>
              <a:t>销售</a:t>
            </a:r>
            <a:endParaRPr lang="en-US" altLang="zh-CN" sz="1400" b="0"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indent="0" algn="ctr"/>
            <a:r>
              <a:rPr lang="zh-CN" altLang="en-US" sz="1400" b="0">
                <a:latin typeface="Times New Roman" panose="02020603050405020304" pitchFamily="18" charset="0"/>
                <a:sym typeface="Times New Roman" panose="02020603050405020304" pitchFamily="18" charset="0"/>
              </a:rPr>
              <a:t>价格</a:t>
            </a:r>
          </a:p>
        </p:txBody>
      </p:sp>
      <p:sp>
        <p:nvSpPr>
          <p:cNvPr id="16" name="文本框 7">
            <a:extLst>
              <a:ext uri="{FF2B5EF4-FFF2-40B4-BE49-F238E27FC236}">
                <a16:creationId xmlns:a16="http://schemas.microsoft.com/office/drawing/2014/main" id="{6D8BA013-897D-4C61-B334-314E6FFC3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9716" y="2467786"/>
            <a:ext cx="648000" cy="50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anchor="ctr">
            <a:noAutofit/>
          </a:bodyPr>
          <a:lstStyle>
            <a:lvl1pPr marL="285750" indent="-285750"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marL="0" indent="0" algn="ctr"/>
            <a:r>
              <a:rPr lang="zh-CN" altLang="en-US" sz="1400" b="0">
                <a:latin typeface="Times New Roman" panose="02020603050405020304" pitchFamily="18" charset="0"/>
                <a:sym typeface="Times New Roman" panose="02020603050405020304" pitchFamily="18" charset="0"/>
              </a:rPr>
              <a:t>卧室数</a:t>
            </a:r>
          </a:p>
        </p:txBody>
      </p:sp>
      <p:sp>
        <p:nvSpPr>
          <p:cNvPr id="17" name="文本框 7">
            <a:extLst>
              <a:ext uri="{FF2B5EF4-FFF2-40B4-BE49-F238E27FC236}">
                <a16:creationId xmlns:a16="http://schemas.microsoft.com/office/drawing/2014/main" id="{86E9AA08-E5D6-46B8-942C-36066E65C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8786" y="2467786"/>
            <a:ext cx="648000" cy="50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anchor="ctr">
            <a:noAutofit/>
          </a:bodyPr>
          <a:lstStyle>
            <a:lvl1pPr marL="285750" indent="-285750"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marL="0" indent="0" algn="ctr"/>
            <a:r>
              <a:rPr lang="zh-CN" altLang="en-US" sz="1400" b="0">
                <a:latin typeface="Times New Roman" panose="02020603050405020304" pitchFamily="18" charset="0"/>
                <a:sym typeface="Times New Roman" panose="02020603050405020304" pitchFamily="18" charset="0"/>
              </a:rPr>
              <a:t>浴室数</a:t>
            </a:r>
          </a:p>
        </p:txBody>
      </p:sp>
      <p:sp>
        <p:nvSpPr>
          <p:cNvPr id="18" name="文本框 7">
            <a:extLst>
              <a:ext uri="{FF2B5EF4-FFF2-40B4-BE49-F238E27FC236}">
                <a16:creationId xmlns:a16="http://schemas.microsoft.com/office/drawing/2014/main" id="{F91DEF20-B93C-4A07-935B-B012C13A3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856" y="2467786"/>
            <a:ext cx="612000" cy="50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anchor="ctr">
            <a:noAutofit/>
          </a:bodyPr>
          <a:lstStyle>
            <a:lvl1pPr marL="285750" indent="-285750"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marL="0" indent="0" algn="ctr"/>
            <a:r>
              <a:rPr lang="zh-CN" altLang="en-US" sz="1400" b="0">
                <a:latin typeface="Times New Roman" panose="02020603050405020304" pitchFamily="18" charset="0"/>
                <a:sym typeface="Times New Roman" panose="02020603050405020304" pitchFamily="18" charset="0"/>
              </a:rPr>
              <a:t>房屋</a:t>
            </a:r>
            <a:endParaRPr lang="en-US" altLang="zh-CN" sz="1400" b="0"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indent="0" algn="ctr"/>
            <a:r>
              <a:rPr lang="zh-CN" altLang="en-US" sz="1400" b="0">
                <a:latin typeface="Times New Roman" panose="02020603050405020304" pitchFamily="18" charset="0"/>
                <a:sym typeface="Times New Roman" panose="02020603050405020304" pitchFamily="18" charset="0"/>
              </a:rPr>
              <a:t>面积</a:t>
            </a:r>
          </a:p>
        </p:txBody>
      </p:sp>
      <p:sp>
        <p:nvSpPr>
          <p:cNvPr id="19" name="文本框 7">
            <a:extLst>
              <a:ext uri="{FF2B5EF4-FFF2-40B4-BE49-F238E27FC236}">
                <a16:creationId xmlns:a16="http://schemas.microsoft.com/office/drawing/2014/main" id="{BCA1970A-41E5-48E1-BE1A-F2DC0E74F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0926" y="2467786"/>
            <a:ext cx="648000" cy="50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anchor="ctr">
            <a:noAutofit/>
          </a:bodyPr>
          <a:lstStyle>
            <a:lvl1pPr marL="285750" indent="-285750"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marL="0" indent="0" algn="ctr"/>
            <a:r>
              <a:rPr lang="zh-CN" altLang="en-US" sz="1400" b="0">
                <a:latin typeface="Times New Roman" panose="02020603050405020304" pitchFamily="18" charset="0"/>
                <a:sym typeface="Times New Roman" panose="02020603050405020304" pitchFamily="18" charset="0"/>
              </a:rPr>
              <a:t>停车</a:t>
            </a:r>
            <a:endParaRPr lang="en-US" altLang="zh-CN" sz="1400" b="0"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indent="0" algn="ctr"/>
            <a:r>
              <a:rPr lang="zh-CN" altLang="en-US" sz="1400" b="0">
                <a:latin typeface="Times New Roman" panose="02020603050405020304" pitchFamily="18" charset="0"/>
                <a:sym typeface="Times New Roman" panose="02020603050405020304" pitchFamily="18" charset="0"/>
              </a:rPr>
              <a:t>面积</a:t>
            </a:r>
          </a:p>
        </p:txBody>
      </p:sp>
      <p:sp>
        <p:nvSpPr>
          <p:cNvPr id="20" name="文本框 7">
            <a:extLst>
              <a:ext uri="{FF2B5EF4-FFF2-40B4-BE49-F238E27FC236}">
                <a16:creationId xmlns:a16="http://schemas.microsoft.com/office/drawing/2014/main" id="{DABA4FF6-2C16-449A-84D4-A0A66452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996" y="2467786"/>
            <a:ext cx="648000" cy="50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anchor="ctr">
            <a:noAutofit/>
          </a:bodyPr>
          <a:lstStyle>
            <a:lvl1pPr marL="285750" indent="-285750"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marL="0" indent="0" algn="ctr"/>
            <a:r>
              <a:rPr lang="zh-CN" altLang="en-US" sz="1400" b="0">
                <a:latin typeface="Times New Roman" panose="02020603050405020304" pitchFamily="18" charset="0"/>
                <a:sym typeface="Times New Roman" panose="02020603050405020304" pitchFamily="18" charset="0"/>
              </a:rPr>
              <a:t>楼层数</a:t>
            </a:r>
          </a:p>
        </p:txBody>
      </p:sp>
      <p:sp>
        <p:nvSpPr>
          <p:cNvPr id="21" name="文本框 7">
            <a:extLst>
              <a:ext uri="{FF2B5EF4-FFF2-40B4-BE49-F238E27FC236}">
                <a16:creationId xmlns:a16="http://schemas.microsoft.com/office/drawing/2014/main" id="{65B54BD7-E1AA-457A-9A48-F1A77307F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9066" y="2467786"/>
            <a:ext cx="612000" cy="50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anchor="ctr">
            <a:noAutofit/>
          </a:bodyPr>
          <a:lstStyle>
            <a:lvl1pPr marL="285750" indent="-285750"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marL="0" indent="0" algn="ctr"/>
            <a:r>
              <a:rPr lang="zh-CN" altLang="en-US" sz="1400" b="0">
                <a:latin typeface="Times New Roman" panose="02020603050405020304" pitchFamily="18" charset="0"/>
                <a:sym typeface="Times New Roman" panose="02020603050405020304" pitchFamily="18" charset="0"/>
              </a:rPr>
              <a:t>房屋</a:t>
            </a:r>
            <a:endParaRPr lang="en-US" altLang="zh-CN" sz="1400" b="0"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indent="0" algn="ctr"/>
            <a:r>
              <a:rPr lang="zh-CN" altLang="en-US" sz="1400" b="0">
                <a:latin typeface="Times New Roman" panose="02020603050405020304" pitchFamily="18" charset="0"/>
                <a:sym typeface="Times New Roman" panose="02020603050405020304" pitchFamily="18" charset="0"/>
              </a:rPr>
              <a:t>评分</a:t>
            </a:r>
          </a:p>
        </p:txBody>
      </p:sp>
      <p:sp>
        <p:nvSpPr>
          <p:cNvPr id="22" name="文本框 7">
            <a:extLst>
              <a:ext uri="{FF2B5EF4-FFF2-40B4-BE49-F238E27FC236}">
                <a16:creationId xmlns:a16="http://schemas.microsoft.com/office/drawing/2014/main" id="{03A9B2A5-E13C-4897-9EAF-4065FBDDD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2136" y="2467786"/>
            <a:ext cx="626400" cy="50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anchor="ctr">
            <a:noAutofit/>
          </a:bodyPr>
          <a:lstStyle>
            <a:lvl1pPr marL="285750" indent="-285750"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marL="0" indent="0" algn="ctr"/>
            <a:r>
              <a:rPr lang="zh-CN" altLang="en-US" sz="1400" b="0">
                <a:latin typeface="Times New Roman" panose="02020603050405020304" pitchFamily="18" charset="0"/>
                <a:sym typeface="Times New Roman" panose="02020603050405020304" pitchFamily="18" charset="0"/>
              </a:rPr>
              <a:t>建筑</a:t>
            </a:r>
            <a:endParaRPr lang="en-US" altLang="zh-CN" sz="1400" b="0"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indent="0" algn="ctr"/>
            <a:r>
              <a:rPr lang="zh-CN" altLang="en-US" sz="1400" b="0">
                <a:latin typeface="Times New Roman" panose="02020603050405020304" pitchFamily="18" charset="0"/>
                <a:sym typeface="Times New Roman" panose="02020603050405020304" pitchFamily="18" charset="0"/>
              </a:rPr>
              <a:t>面积</a:t>
            </a:r>
          </a:p>
        </p:txBody>
      </p:sp>
      <p:sp>
        <p:nvSpPr>
          <p:cNvPr id="23" name="文本框 7">
            <a:extLst>
              <a:ext uri="{FF2B5EF4-FFF2-40B4-BE49-F238E27FC236}">
                <a16:creationId xmlns:a16="http://schemas.microsoft.com/office/drawing/2014/main" id="{51713858-8DA5-4225-B71E-DC75F7E7D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9606" y="2467786"/>
            <a:ext cx="648000" cy="50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anchor="ctr">
            <a:noAutofit/>
          </a:bodyPr>
          <a:lstStyle>
            <a:lvl1pPr marL="285750" indent="-285750"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marL="0" indent="0" algn="ctr"/>
            <a:r>
              <a:rPr lang="zh-CN" altLang="en-US" sz="1400" b="0">
                <a:latin typeface="Times New Roman" panose="02020603050405020304" pitchFamily="18" charset="0"/>
                <a:sym typeface="Times New Roman" panose="02020603050405020304" pitchFamily="18" charset="0"/>
              </a:rPr>
              <a:t>地下室面积</a:t>
            </a:r>
          </a:p>
        </p:txBody>
      </p:sp>
      <p:sp>
        <p:nvSpPr>
          <p:cNvPr id="24" name="文本框 7">
            <a:extLst>
              <a:ext uri="{FF2B5EF4-FFF2-40B4-BE49-F238E27FC236}">
                <a16:creationId xmlns:a16="http://schemas.microsoft.com/office/drawing/2014/main" id="{5829075B-8290-43CA-B8BB-B5470EBF5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8676" y="2467786"/>
            <a:ext cx="648000" cy="50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anchor="ctr">
            <a:noAutofit/>
          </a:bodyPr>
          <a:lstStyle>
            <a:lvl1pPr marL="285750" indent="-285750"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marL="0" indent="0" algn="ctr"/>
            <a:r>
              <a:rPr lang="zh-CN" altLang="en-US" sz="1400" b="0">
                <a:latin typeface="Times New Roman" panose="02020603050405020304" pitchFamily="18" charset="0"/>
                <a:sym typeface="Times New Roman" panose="02020603050405020304" pitchFamily="18" charset="0"/>
              </a:rPr>
              <a:t>建筑</a:t>
            </a:r>
            <a:endParaRPr lang="en-US" altLang="zh-CN" sz="1400" b="0"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indent="0" algn="ctr"/>
            <a:r>
              <a:rPr lang="zh-CN" altLang="en-US" sz="1400" b="0">
                <a:latin typeface="Times New Roman" panose="02020603050405020304" pitchFamily="18" charset="0"/>
                <a:sym typeface="Times New Roman" panose="02020603050405020304" pitchFamily="18" charset="0"/>
              </a:rPr>
              <a:t>年份</a:t>
            </a:r>
          </a:p>
        </p:txBody>
      </p:sp>
      <p:sp>
        <p:nvSpPr>
          <p:cNvPr id="25" name="文本框 7">
            <a:extLst>
              <a:ext uri="{FF2B5EF4-FFF2-40B4-BE49-F238E27FC236}">
                <a16:creationId xmlns:a16="http://schemas.microsoft.com/office/drawing/2014/main" id="{821A7D79-B9FD-4FBD-B8CB-89D5B6DE5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7746" y="2467786"/>
            <a:ext cx="612000" cy="50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anchor="ctr">
            <a:noAutofit/>
          </a:bodyPr>
          <a:lstStyle>
            <a:lvl1pPr marL="285750" indent="-285750"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marL="0" indent="0" algn="ctr"/>
            <a:r>
              <a:rPr lang="zh-CN" altLang="en-US" sz="1400" b="0">
                <a:latin typeface="Times New Roman" panose="02020603050405020304" pitchFamily="18" charset="0"/>
                <a:sym typeface="Times New Roman" panose="02020603050405020304" pitchFamily="18" charset="0"/>
              </a:rPr>
              <a:t>修复</a:t>
            </a:r>
            <a:endParaRPr lang="en-US" altLang="zh-CN" sz="1400" b="0"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indent="0" algn="ctr"/>
            <a:r>
              <a:rPr lang="zh-CN" altLang="en-US" sz="1400" b="0">
                <a:latin typeface="Times New Roman" panose="02020603050405020304" pitchFamily="18" charset="0"/>
                <a:sym typeface="Times New Roman" panose="02020603050405020304" pitchFamily="18" charset="0"/>
              </a:rPr>
              <a:t>年份</a:t>
            </a:r>
          </a:p>
        </p:txBody>
      </p:sp>
      <p:sp>
        <p:nvSpPr>
          <p:cNvPr id="26" name="文本框 7">
            <a:extLst>
              <a:ext uri="{FF2B5EF4-FFF2-40B4-BE49-F238E27FC236}">
                <a16:creationId xmlns:a16="http://schemas.microsoft.com/office/drawing/2014/main" id="{E58B3B83-2917-4982-98D2-6FD59A7B2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0816" y="2467786"/>
            <a:ext cx="648000" cy="50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anchor="ctr">
            <a:noAutofit/>
          </a:bodyPr>
          <a:lstStyle>
            <a:lvl1pPr marL="285750" indent="-285750"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marL="0" indent="0" algn="ctr"/>
            <a:r>
              <a:rPr lang="zh-CN" altLang="en-US" sz="1400" b="0">
                <a:latin typeface="Times New Roman" panose="02020603050405020304" pitchFamily="18" charset="0"/>
                <a:sym typeface="Times New Roman" panose="02020603050405020304" pitchFamily="18" charset="0"/>
              </a:rPr>
              <a:t>纬度</a:t>
            </a:r>
          </a:p>
        </p:txBody>
      </p:sp>
      <p:sp>
        <p:nvSpPr>
          <p:cNvPr id="27" name="文本框 7">
            <a:extLst>
              <a:ext uri="{FF2B5EF4-FFF2-40B4-BE49-F238E27FC236}">
                <a16:creationId xmlns:a16="http://schemas.microsoft.com/office/drawing/2014/main" id="{BDB48206-557A-4A4D-83C4-DFC8B63D5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9880" y="2467786"/>
            <a:ext cx="648000" cy="50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anchor="ctr">
            <a:noAutofit/>
          </a:bodyPr>
          <a:lstStyle>
            <a:lvl1pPr marL="285750" indent="-285750"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marL="0" indent="0" algn="ctr"/>
            <a:r>
              <a:rPr lang="zh-CN" altLang="en-US" sz="1400" b="0">
                <a:latin typeface="Times New Roman" panose="02020603050405020304" pitchFamily="18" charset="0"/>
                <a:sym typeface="Times New Roman" panose="02020603050405020304" pitchFamily="18" charset="0"/>
              </a:rPr>
              <a:t>经度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4AC820F-5540-40DA-B2F8-DB98AACBF545}"/>
              </a:ext>
            </a:extLst>
          </p:cNvPr>
          <p:cNvSpPr/>
          <p:nvPr/>
        </p:nvSpPr>
        <p:spPr>
          <a:xfrm>
            <a:off x="752730" y="2396091"/>
            <a:ext cx="612000" cy="3873119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268318"/>
      </p:ext>
    </p:extLst>
  </p:cSld>
  <p:clrMapOvr>
    <a:masterClrMapping/>
  </p:clrMapOvr>
  <p:transition spd="med">
    <p:split orient="vert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32040" y="4937672"/>
            <a:ext cx="3672408" cy="1134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越是强相关，说明该属性对预测房价更有作用</a:t>
            </a:r>
          </a:p>
        </p:txBody>
      </p:sp>
      <p:sp>
        <p:nvSpPr>
          <p:cNvPr id="12" name="文本框 7"/>
          <p:cNvSpPr txBox="1">
            <a:spLocks noChangeArrowheads="1"/>
          </p:cNvSpPr>
          <p:nvPr/>
        </p:nvSpPr>
        <p:spPr bwMode="auto">
          <a:xfrm>
            <a:off x="4797568" y="2613720"/>
            <a:ext cx="1897874" cy="206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defPPr>
              <a:defRPr lang="zh-CN"/>
            </a:defPPr>
            <a:lvl1pPr marL="0" indent="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 b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lvl="1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 b="1">
                <a:latin typeface="+mn-lt"/>
                <a:ea typeface="+mn-ea"/>
              </a:defRPr>
            </a:lvl2pPr>
            <a:lvl3pPr marL="1143000" lvl="2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latin typeface="+mn-lt"/>
                <a:ea typeface="+mn-ea"/>
              </a:defRPr>
            </a:lvl3pPr>
            <a:lvl4pPr marL="1600200" lvl="3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latin typeface="+mn-lt"/>
                <a:ea typeface="+mn-ea"/>
              </a:defRPr>
            </a:lvl4pPr>
            <a:lvl5pPr marL="2057400" lvl="4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latin typeface="+mn-lt"/>
                <a:ea typeface="+mn-ea"/>
              </a:defRPr>
            </a:lvl5pPr>
            <a:lvl6pPr marL="2514600" lvl="5" indent="-2286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baseline="0">
                <a:latin typeface="+mn-lt"/>
                <a:ea typeface="+mn-ea"/>
              </a:defRPr>
            </a:lvl6pPr>
            <a:lvl7pPr marL="2971800" lvl="6" indent="-2286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baseline="0">
                <a:latin typeface="+mn-lt"/>
                <a:ea typeface="+mn-ea"/>
              </a:defRPr>
            </a:lvl7pPr>
            <a:lvl8pPr marL="3429000" lvl="7" indent="-2286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baseline="0">
                <a:latin typeface="+mn-lt"/>
                <a:ea typeface="+mn-ea"/>
              </a:defRPr>
            </a:lvl8pPr>
            <a:lvl9pPr marL="3886200" lvl="8" indent="-2286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baseline="0">
                <a:latin typeface="+mn-lt"/>
                <a:ea typeface="+mn-ea"/>
              </a:defRPr>
            </a:lvl9pPr>
          </a:lstStyle>
          <a:p>
            <a:pPr marL="342900" indent="-342900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lang="zh-CN" altLang="en-US" sz="2000">
                <a:sym typeface="Times New Roman" panose="02020603050405020304" pitchFamily="18" charset="0"/>
              </a:rPr>
              <a:t>房屋面积</a:t>
            </a:r>
            <a:endParaRPr lang="en-US" altLang="zh-CN" sz="2000">
              <a:sym typeface="Times New Roman" panose="02020603050405020304" pitchFamily="18" charset="0"/>
            </a:endParaRPr>
          </a:p>
          <a:p>
            <a:pPr marL="342900" indent="-342900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lang="zh-CN" altLang="en-US" sz="2000">
                <a:sym typeface="Times New Roman" panose="02020603050405020304" pitchFamily="18" charset="0"/>
              </a:rPr>
              <a:t>停车面积</a:t>
            </a:r>
            <a:endParaRPr lang="en-US" altLang="zh-CN" sz="2000">
              <a:sym typeface="Times New Roman" panose="02020603050405020304" pitchFamily="18" charset="0"/>
            </a:endParaRPr>
          </a:p>
          <a:p>
            <a:pPr marL="342900" indent="-342900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lang="zh-CN" altLang="en-US" sz="2000">
                <a:sym typeface="Times New Roman" panose="02020603050405020304" pitchFamily="18" charset="0"/>
              </a:rPr>
              <a:t>建筑面积</a:t>
            </a:r>
            <a:endParaRPr lang="en-US" altLang="zh-CN" sz="2000">
              <a:sym typeface="Times New Roman" panose="02020603050405020304" pitchFamily="18" charset="0"/>
            </a:endParaRPr>
          </a:p>
          <a:p>
            <a:pPr marL="342900" indent="-342900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lang="zh-CN" altLang="en-US" sz="2000">
                <a:sym typeface="Times New Roman" panose="02020603050405020304" pitchFamily="18" charset="0"/>
              </a:rPr>
              <a:t>地下室面积</a:t>
            </a:r>
          </a:p>
        </p:txBody>
      </p:sp>
      <p:pic>
        <p:nvPicPr>
          <p:cNvPr id="13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" b="-1"/>
          <a:stretch/>
        </p:blipFill>
        <p:spPr bwMode="auto">
          <a:xfrm>
            <a:off x="252000" y="2609056"/>
            <a:ext cx="4545568" cy="40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标题 910337">
            <a:extLst>
              <a:ext uri="{FF2B5EF4-FFF2-40B4-BE49-F238E27FC236}">
                <a16:creationId xmlns:a16="http://schemas.microsoft.com/office/drawing/2014/main" id="{DD1DF312-8671-405C-8A07-1A219BA93241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576021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数据可视化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散点图分析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3F8E535-28A4-4C85-A356-6BE6CF994014}"/>
              </a:ext>
            </a:extLst>
          </p:cNvPr>
          <p:cNvSpPr/>
          <p:nvPr/>
        </p:nvSpPr>
        <p:spPr>
          <a:xfrm>
            <a:off x="4572000" y="719999"/>
            <a:ext cx="1872208" cy="50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</a:ln>
        </p:spPr>
        <p:txBody>
          <a:bodyPr wrap="square" lIns="288000" anchor="ctr">
            <a:noAutofit/>
          </a:bodyPr>
          <a:lstStyle/>
          <a:p>
            <a:pPr algn="ctr"/>
            <a:r>
              <a:rPr lang="zh-CN" altLang="en-US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房价预测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3FA59139-ECC5-4CB3-B425-0251AB848689}"/>
              </a:ext>
            </a:extLst>
          </p:cNvPr>
          <p:cNvSpPr txBox="1"/>
          <p:nvPr/>
        </p:nvSpPr>
        <p:spPr bwMode="auto">
          <a:xfrm>
            <a:off x="252000" y="1224000"/>
            <a:ext cx="8640000" cy="113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  房屋销售价格以及房屋的基本信息建立模型，来预测在此期间其他房屋的销售价格。</a:t>
            </a:r>
          </a:p>
        </p:txBody>
      </p:sp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9D38E995-7DAD-4C75-BA41-49B43ACFAACE}"/>
              </a:ext>
            </a:extLst>
          </p:cNvPr>
          <p:cNvSpPr/>
          <p:nvPr/>
        </p:nvSpPr>
        <p:spPr>
          <a:xfrm>
            <a:off x="1467" y="719999"/>
            <a:ext cx="4858565" cy="504000"/>
          </a:xfrm>
          <a:prstGeom prst="homePlate">
            <a:avLst/>
          </a:prstGeom>
          <a:solidFill>
            <a:srgbClr val="0070C0"/>
          </a:solidFill>
          <a:ln w="12700">
            <a:solidFill>
              <a:srgbClr val="0070C0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散点图分析在数值预测中的应用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910337">
            <a:extLst>
              <a:ext uri="{FF2B5EF4-FFF2-40B4-BE49-F238E27FC236}">
                <a16:creationId xmlns:a16="http://schemas.microsoft.com/office/drawing/2014/main" id="{69131EB7-F8D8-45BD-A29E-32D8F59EDC63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576021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数据可视化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散点图分析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FFD2EA4-2184-4535-A0A6-64E748076050}"/>
              </a:ext>
            </a:extLst>
          </p:cNvPr>
          <p:cNvSpPr txBox="1"/>
          <p:nvPr/>
        </p:nvSpPr>
        <p:spPr bwMode="auto">
          <a:xfrm>
            <a:off x="252000" y="756000"/>
            <a:ext cx="8229600" cy="11710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60000" indent="-360000" algn="just" defTabSz="914400" eaLnBrk="1" latinLnBrk="0" hangingPunct="1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>
                <a:latin typeface="+mn-lt"/>
                <a:ea typeface="+mn-ea"/>
                <a:cs typeface="+mn-ea"/>
              </a:defRPr>
            </a:lvl1pPr>
            <a:lvl2pPr marL="685800" lvl="1" indent="-228600" defTabSz="914400" eaLnBrk="1" latinLnBrk="0" hangingPunct="1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  <a:defRPr sz="2200">
                <a:latin typeface="+mn-lt"/>
                <a:ea typeface="+mn-ea"/>
              </a:defRPr>
            </a:lvl2pPr>
            <a:lvl3pPr marL="1143000" lvl="2" indent="-228600" defTabSz="91440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dirty="0">
                <a:sym typeface="Times New Roman" panose="02020603050405020304" pitchFamily="18" charset="0"/>
              </a:rPr>
              <a:t>散点图</a:t>
            </a:r>
          </a:p>
          <a:p>
            <a:pPr lvl="1"/>
            <a:r>
              <a:rPr lang="zh-CN" altLang="en-US" dirty="0">
                <a:sym typeface="Times New Roman" panose="02020603050405020304" pitchFamily="18" charset="0"/>
              </a:rPr>
              <a:t>用来显示两组数据的</a:t>
            </a:r>
            <a:r>
              <a:rPr lang="zh-CN" altLang="en-US">
                <a:sym typeface="Times New Roman" panose="02020603050405020304" pitchFamily="18" charset="0"/>
              </a:rPr>
              <a:t>相关性分布</a:t>
            </a:r>
            <a:endParaRPr lang="zh-CN" altLang="en-US" dirty="0">
              <a:sym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E2A8886-F9BA-4385-B08B-5C0550580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4" t="4591"/>
          <a:stretch/>
        </p:blipFill>
        <p:spPr bwMode="auto">
          <a:xfrm>
            <a:off x="554872" y="2200930"/>
            <a:ext cx="8034256" cy="40363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1379537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数据对象的别名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828800" y="206208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样品</a:t>
            </a:r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1828800" y="274788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实例</a:t>
            </a:r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1828800" y="343368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维度</a:t>
            </a:r>
          </a:p>
        </p:txBody>
      </p:sp>
      <p:sp>
        <p:nvSpPr>
          <p:cNvPr id="10" name="TextBox 9"/>
          <p:cNvSpPr txBox="1"/>
          <p:nvPr>
            <p:custDataLst>
              <p:tags r:id="rId6"/>
            </p:custDataLst>
          </p:nvPr>
        </p:nvSpPr>
        <p:spPr>
          <a:xfrm>
            <a:off x="1828800" y="411948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元组</a:t>
            </a: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126381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2812181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矩形 12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3497981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4" name="矩形 13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4183781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提交</a:t>
            </a:r>
          </a:p>
        </p:txBody>
      </p:sp>
      <p:sp>
        <p:nvSpPr>
          <p:cNvPr id="22" name="TextBox 21"/>
          <p:cNvSpPr txBox="1"/>
          <p:nvPr>
            <p:custDataLst>
              <p:tags r:id="rId12"/>
            </p:custDataLst>
          </p:nvPr>
        </p:nvSpPr>
        <p:spPr>
          <a:xfrm>
            <a:off x="1828800" y="480528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对象</a:t>
            </a:r>
          </a:p>
        </p:txBody>
      </p:sp>
      <p:sp>
        <p:nvSpPr>
          <p:cNvPr id="23" name="矩形 22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114425" y="4869581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E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>
            <p:custDataLst>
              <p:tags r:id="rId1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" name="ColorBlock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" name="TypeText"/>
            <p:cNvSpPr txBox="1"/>
            <p:nvPr>
              <p:custDataLst>
                <p:tags r:id="rId1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多选题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19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5" name="图片 4"/>
          <p:cNvPicPr/>
          <p:nvPr>
            <p:custDataLst>
              <p:tags r:id="rId1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>
    <p:split orient="vert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关于盒状图、直方图、散点图，下面说法正确的是：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828800" y="2513434"/>
            <a:ext cx="6919664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盒状图能够分析多个属性数据的离散度差异性</a:t>
            </a:r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1828800" y="3370684"/>
            <a:ext cx="6847656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直方图用来分析单个属性在各个区间变化分布</a:t>
            </a:r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1828800" y="4227934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散点图用来显示两组数据的相关性分布</a:t>
            </a:r>
          </a:p>
        </p:txBody>
      </p:sp>
      <p:sp>
        <p:nvSpPr>
          <p:cNvPr id="10" name="TextBox 9"/>
          <p:cNvSpPr txBox="1"/>
          <p:nvPr>
            <p:custDataLst>
              <p:tags r:id="rId6"/>
            </p:custDataLst>
          </p:nvPr>
        </p:nvSpPr>
        <p:spPr>
          <a:xfrm>
            <a:off x="1828800" y="5085184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直方图用于展示不同类别的数据分布</a:t>
            </a: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577727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434977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矩形 12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292227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4" name="矩形 13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5149477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提交</a:t>
            </a:r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>
            <p:custDataLst>
              <p:tags r:id="rId13"/>
            </p:custDataLst>
          </p:nvPr>
        </p:nvSpPr>
        <p:spPr>
          <a:xfrm>
            <a:off x="9613900" y="6649997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以上版本</a:t>
            </a:r>
          </a:p>
        </p:txBody>
      </p:sp>
      <p:sp>
        <p:nvSpPr>
          <p:cNvPr id="28" name="TextBox 27"/>
          <p:cNvSpPr txBox="1"/>
          <p:nvPr>
            <p:custDataLst>
              <p:tags r:id="rId14"/>
            </p:custDataLst>
          </p:nvPr>
        </p:nvSpPr>
        <p:spPr>
          <a:xfrm>
            <a:off x="9779000" y="1270000"/>
            <a:ext cx="3332480" cy="193899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条形图图用于展示不同类别的数据分布</a:t>
            </a:r>
            <a:endParaRPr lang="en-US" altLang="zh-CN" sz="20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lvl="0"/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参考：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https://www.cnblogs.com/huangchenggener/p/10996201.html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>
            <p:custDataLst>
              <p:tags r:id="rId15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3" name="RemarkBack"/>
            <p:cNvSpPr/>
            <p:nvPr>
              <p:custDataLst>
                <p:tags r:id="rId25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4" name="RemarkBlock"/>
            <p:cNvSpPr/>
            <p:nvPr>
              <p:custDataLst>
                <p:tags r:id="rId26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5" name="RemarkTitleText"/>
            <p:cNvSpPr txBox="1"/>
            <p:nvPr>
              <p:custDataLst>
                <p:tags r:id="rId27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18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答案解析</a:t>
              </a:r>
            </a:p>
          </p:txBody>
        </p:sp>
      </p:grpSp>
      <p:sp>
        <p:nvSpPr>
          <p:cNvPr id="29" name="RemarkBack"/>
          <p:cNvSpPr/>
          <p:nvPr>
            <p:custDataLst>
              <p:tags r:id="rId16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0" name="RemarkBlock"/>
          <p:cNvSpPr/>
          <p:nvPr>
            <p:custDataLst>
              <p:tags r:id="rId17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1" name="RemarkTitleText"/>
          <p:cNvSpPr txBox="1"/>
          <p:nvPr>
            <p:custDataLst>
              <p:tags r:id="rId18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18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答案解析</a:t>
            </a:r>
          </a:p>
        </p:txBody>
      </p:sp>
      <p:grpSp>
        <p:nvGrpSpPr>
          <p:cNvPr id="20" name="组合 19"/>
          <p:cNvGrpSpPr/>
          <p:nvPr>
            <p:custDataLst>
              <p:tags r:id="rId1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" name="ColorBlock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" name="TypeText"/>
            <p:cNvSpPr txBox="1"/>
            <p:nvPr>
              <p:custDataLst>
                <p:tags r:id="rId2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多选题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24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5" name="图片 4"/>
          <p:cNvPicPr/>
          <p:nvPr>
            <p:custDataLst>
              <p:tags r:id="rId20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>
    <p:split orient="vert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Tm="21120">
    <p:split orient="vert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52000" y="756000"/>
            <a:ext cx="8458200" cy="5941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rgbClr val="FF6600"/>
                </a:solidFill>
                <a:cs typeface="+mn-ea"/>
                <a:sym typeface="Times New Roman" panose="02020603050405020304" pitchFamily="18" charset="0"/>
              </a:rPr>
              <a:t>相似度</a:t>
            </a:r>
            <a:r>
              <a:rPr lang="en-US" altLang="zh-CN" sz="2400" b="1" dirty="0">
                <a:solidFill>
                  <a:srgbClr val="FF6600"/>
                </a:solidFill>
                <a:cs typeface="+mn-ea"/>
                <a:sym typeface="Times New Roman" panose="02020603050405020304" pitchFamily="18" charset="0"/>
              </a:rPr>
              <a:t>Similarity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 dirty="0">
                <a:sym typeface="Times New Roman" panose="02020603050405020304" pitchFamily="18" charset="0"/>
              </a:rPr>
              <a:t>度量两个数据对象有</a:t>
            </a:r>
            <a:r>
              <a:rPr lang="zh-CN" altLang="en-US" sz="2200">
                <a:sym typeface="Times New Roman" panose="02020603050405020304" pitchFamily="18" charset="0"/>
              </a:rPr>
              <a:t>多相似</a:t>
            </a:r>
            <a:endParaRPr lang="en-US" altLang="zh-CN" sz="2200" dirty="0"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 dirty="0">
                <a:sym typeface="Times New Roman" panose="02020603050405020304" pitchFamily="18" charset="0"/>
              </a:rPr>
              <a:t>值越大就表示数据对象</a:t>
            </a:r>
            <a:r>
              <a:rPr lang="zh-CN" altLang="en-US" sz="2200">
                <a:sym typeface="Times New Roman" panose="02020603050405020304" pitchFamily="18" charset="0"/>
              </a:rPr>
              <a:t>越相似</a:t>
            </a:r>
            <a:endParaRPr lang="en-US" altLang="zh-CN" sz="2200" dirty="0"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 dirty="0">
                <a:sym typeface="Times New Roman" panose="02020603050405020304" pitchFamily="18" charset="0"/>
              </a:rPr>
              <a:t>通常取值</a:t>
            </a:r>
            <a:r>
              <a:rPr lang="zh-CN" altLang="en-US" sz="2200">
                <a:sym typeface="Times New Roman" panose="02020603050405020304" pitchFamily="18" charset="0"/>
              </a:rPr>
              <a:t>范围为</a:t>
            </a:r>
            <a:r>
              <a:rPr lang="en-US" altLang="zh-CN" sz="2200" dirty="0">
                <a:sym typeface="Times New Roman" panose="02020603050405020304" pitchFamily="18" charset="0"/>
              </a:rPr>
              <a:t> [0,1]</a:t>
            </a: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rgbClr val="FF6600"/>
                </a:solidFill>
                <a:cs typeface="+mn-ea"/>
                <a:sym typeface="Times New Roman" panose="02020603050405020304" pitchFamily="18" charset="0"/>
              </a:rPr>
              <a:t>相异度</a:t>
            </a:r>
            <a:r>
              <a:rPr lang="en-US" altLang="zh-CN" sz="2400" b="1">
                <a:solidFill>
                  <a:srgbClr val="FF6600"/>
                </a:solidFill>
                <a:cs typeface="+mn-ea"/>
                <a:sym typeface="Times New Roman" panose="02020603050405020304" pitchFamily="18" charset="0"/>
              </a:rPr>
              <a:t>Dissimilarity</a:t>
            </a:r>
            <a:r>
              <a:rPr lang="en-US" altLang="zh-CN" sz="2400" b="1" dirty="0">
                <a:solidFill>
                  <a:srgbClr val="FF6600"/>
                </a:solidFill>
                <a:cs typeface="+mn-ea"/>
                <a:sym typeface="Times New Roman" panose="02020603050405020304" pitchFamily="18" charset="0"/>
              </a:rPr>
              <a:t> </a:t>
            </a:r>
            <a:r>
              <a:rPr lang="en-US" altLang="zh-CN" sz="2400">
                <a:cs typeface="+mn-ea"/>
                <a:sym typeface="Times New Roman" panose="02020603050405020304" pitchFamily="18" charset="0"/>
              </a:rPr>
              <a:t>(</a:t>
            </a:r>
            <a:r>
              <a:rPr lang="en-US" altLang="zh-CN" sz="2400" dirty="0">
                <a:cs typeface="+mn-ea"/>
                <a:sym typeface="Times New Roman" panose="02020603050405020304" pitchFamily="18" charset="0"/>
              </a:rPr>
              <a:t>e.g., distance)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 dirty="0">
                <a:sym typeface="Times New Roman" panose="02020603050405020304" pitchFamily="18" charset="0"/>
              </a:rPr>
              <a:t>度量两个数据对象的</a:t>
            </a:r>
            <a:r>
              <a:rPr lang="zh-CN" altLang="en-US" sz="2200">
                <a:sym typeface="Times New Roman" panose="02020603050405020304" pitchFamily="18" charset="0"/>
              </a:rPr>
              <a:t>差别程度</a:t>
            </a:r>
            <a:endParaRPr lang="en-US" altLang="zh-CN" sz="2200" dirty="0"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 dirty="0">
                <a:sym typeface="Times New Roman" panose="02020603050405020304" pitchFamily="18" charset="0"/>
              </a:rPr>
              <a:t>值越小就表示数据</a:t>
            </a:r>
            <a:r>
              <a:rPr lang="zh-CN" altLang="en-US" sz="2200">
                <a:sym typeface="Times New Roman" panose="02020603050405020304" pitchFamily="18" charset="0"/>
              </a:rPr>
              <a:t>越相似</a:t>
            </a:r>
            <a:endParaRPr lang="en-US" altLang="zh-CN" sz="2200" dirty="0"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 dirty="0">
                <a:sym typeface="Times New Roman" panose="02020603050405020304" pitchFamily="18" charset="0"/>
              </a:rPr>
              <a:t>最小相异度</a:t>
            </a:r>
            <a:r>
              <a:rPr lang="zh-CN" altLang="en-US" sz="2200">
                <a:sym typeface="Times New Roman" panose="02020603050405020304" pitchFamily="18" charset="0"/>
              </a:rPr>
              <a:t>通常为</a:t>
            </a:r>
            <a:r>
              <a:rPr lang="en-US" altLang="zh-CN" sz="2200" dirty="0">
                <a:sym typeface="Times New Roman" panose="02020603050405020304" pitchFamily="18" charset="0"/>
              </a:rPr>
              <a:t>0</a:t>
            </a: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rgbClr val="FF6600"/>
                </a:solidFill>
                <a:cs typeface="+mn-ea"/>
                <a:sym typeface="Times New Roman" panose="02020603050405020304" pitchFamily="18" charset="0"/>
              </a:rPr>
              <a:t>邻近性</a:t>
            </a:r>
            <a:r>
              <a:rPr lang="en-US" altLang="zh-CN" sz="2400" b="1" dirty="0">
                <a:solidFill>
                  <a:srgbClr val="FF6600"/>
                </a:solidFill>
                <a:cs typeface="+mn-ea"/>
                <a:sym typeface="Times New Roman" panose="02020603050405020304" pitchFamily="18" charset="0"/>
              </a:rPr>
              <a:t>Proximity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>
                <a:sym typeface="Times New Roman" panose="02020603050405020304" pitchFamily="18" charset="0"/>
              </a:rPr>
              <a:t>指</a:t>
            </a:r>
            <a:r>
              <a:rPr lang="zh-CN" altLang="en-US" sz="2200" dirty="0">
                <a:sym typeface="Times New Roman" panose="02020603050405020304" pitchFamily="18" charset="0"/>
              </a:rPr>
              <a:t>相似度或者</a:t>
            </a:r>
            <a:r>
              <a:rPr lang="zh-CN" altLang="en-US" sz="2200">
                <a:sym typeface="Times New Roman" panose="02020603050405020304" pitchFamily="18" charset="0"/>
              </a:rPr>
              <a:t>相异度</a:t>
            </a:r>
            <a:endParaRPr lang="zh-CN" altLang="en-US" sz="2200" dirty="0">
              <a:sym typeface="Times New Roman" panose="02020603050405020304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756001" y="108000"/>
            <a:ext cx="51121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3.1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度量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数据的相似性和相异性</a:t>
            </a:r>
          </a:p>
        </p:txBody>
      </p:sp>
    </p:spTree>
  </p:cSld>
  <p:clrMapOvr>
    <a:masterClrMapping/>
  </p:clrMapOvr>
  <p:transition spd="med">
    <p:split orient="vert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5040560" cy="4556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rgbClr val="FF6600"/>
                </a:solidFill>
                <a:cs typeface="+mn-ea"/>
                <a:sym typeface="Times New Roman" panose="02020603050405020304" pitchFamily="18" charset="0"/>
              </a:rPr>
              <a:t>数据矩阵</a:t>
            </a:r>
            <a:endParaRPr lang="en-US" altLang="zh-CN" sz="2400" b="1">
              <a:solidFill>
                <a:srgbClr val="FF6600"/>
              </a:solidFill>
              <a:cs typeface="+mn-ea"/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200">
                <a:sym typeface="Times New Roman" panose="02020603050405020304" pitchFamily="18" charset="0"/>
              </a:rPr>
              <a:t>N</a:t>
            </a:r>
            <a:r>
              <a:rPr lang="zh-CN" altLang="en-US" sz="2200">
                <a:sym typeface="Times New Roman" panose="02020603050405020304" pitchFamily="18" charset="0"/>
              </a:rPr>
              <a:t>个数据，</a:t>
            </a:r>
            <a:r>
              <a:rPr lang="en-US" altLang="zh-CN" sz="2200">
                <a:sym typeface="Times New Roman" panose="02020603050405020304" pitchFamily="18" charset="0"/>
              </a:rPr>
              <a:t>p</a:t>
            </a:r>
            <a:r>
              <a:rPr lang="zh-CN" altLang="en-US" sz="2200">
                <a:sym typeface="Times New Roman" panose="02020603050405020304" pitchFamily="18" charset="0"/>
              </a:rPr>
              <a:t>个维度</a:t>
            </a:r>
            <a:endParaRPr lang="en-US" altLang="zh-CN" sz="2200"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endParaRPr lang="en-US" altLang="zh-CN" sz="2200">
              <a:sym typeface="Times New Roman" panose="02020603050405020304" pitchFamily="18" charset="0"/>
            </a:endParaRPr>
          </a:p>
          <a:p>
            <a:pPr marL="0" indent="0" algn="just" fontAlgn="base">
              <a:lnSpc>
                <a:spcPct val="2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None/>
            </a:pPr>
            <a:endParaRPr lang="en-US" altLang="zh-CN" sz="2400" b="1">
              <a:solidFill>
                <a:srgbClr val="FF6600"/>
              </a:solidFill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rgbClr val="FF6600"/>
                </a:solidFill>
                <a:cs typeface="+mn-ea"/>
                <a:sym typeface="Times New Roman" panose="02020603050405020304" pitchFamily="18" charset="0"/>
              </a:rPr>
              <a:t>相异矩阵</a:t>
            </a:r>
            <a:endParaRPr lang="en-US" altLang="zh-CN" sz="2400" b="1">
              <a:solidFill>
                <a:srgbClr val="FF6600"/>
              </a:solidFill>
              <a:cs typeface="+mn-ea"/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200">
                <a:sym typeface="Times New Roman" panose="02020603050405020304" pitchFamily="18" charset="0"/>
              </a:rPr>
              <a:t>N</a:t>
            </a:r>
            <a:r>
              <a:rPr lang="zh-CN" altLang="en-US" sz="2200">
                <a:sym typeface="Times New Roman" panose="02020603050405020304" pitchFamily="18" charset="0"/>
              </a:rPr>
              <a:t>个数据点，记录两点之间的距离</a:t>
            </a:r>
            <a:endParaRPr lang="en-US" altLang="zh-CN" sz="2200"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>
                <a:sym typeface="Times New Roman" panose="02020603050405020304" pitchFamily="18" charset="0"/>
              </a:rPr>
              <a:t>三角矩阵</a:t>
            </a:r>
            <a:endParaRPr lang="en-US" altLang="zh-CN" sz="2200">
              <a:sym typeface="Times New Roman" panose="02020603050405020304" pitchFamily="18" charset="0"/>
            </a:endParaRPr>
          </a:p>
        </p:txBody>
      </p:sp>
      <p:graphicFrame>
        <p:nvGraphicFramePr>
          <p:cNvPr id="4710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033157"/>
              </p:ext>
            </p:extLst>
          </p:nvPr>
        </p:nvGraphicFramePr>
        <p:xfrm>
          <a:off x="3114040" y="1992870"/>
          <a:ext cx="2915920" cy="2041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6" name="Equation" r:id="rId4" imgW="1778000" imgH="1244600" progId="Equation.3">
                  <p:embed/>
                </p:oleObj>
              </mc:Choice>
              <mc:Fallback>
                <p:oleObj name="Equation" r:id="rId4" imgW="1778000" imgH="1244600" progId="Equation.3">
                  <p:embed/>
                  <p:pic>
                    <p:nvPicPr>
                      <p:cNvPr id="0" name="图片 932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4040" y="1992870"/>
                        <a:ext cx="2915920" cy="20411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389686"/>
              </p:ext>
            </p:extLst>
          </p:nvPr>
        </p:nvGraphicFramePr>
        <p:xfrm>
          <a:off x="3072384" y="4869160"/>
          <a:ext cx="2999232" cy="1874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7" name="Equation" r:id="rId6" imgW="1828800" imgH="1143000" progId="Equation.3">
                  <p:embed/>
                </p:oleObj>
              </mc:Choice>
              <mc:Fallback>
                <p:oleObj name="Equation" r:id="rId6" imgW="1828800" imgH="1143000" progId="Equation.3">
                  <p:embed/>
                  <p:pic>
                    <p:nvPicPr>
                      <p:cNvPr id="0" name="图片 932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2384" y="4869160"/>
                        <a:ext cx="2999232" cy="18745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3">
            <a:extLst>
              <a:ext uri="{FF2B5EF4-FFF2-40B4-BE49-F238E27FC236}">
                <a16:creationId xmlns:a16="http://schemas.microsoft.com/office/drawing/2014/main" id="{3FB4CFF0-6CC4-4D4F-9B8B-ED9009DDBD25}"/>
              </a:ext>
            </a:extLst>
          </p:cNvPr>
          <p:cNvSpPr txBox="1">
            <a:spLocks/>
          </p:cNvSpPr>
          <p:nvPr/>
        </p:nvSpPr>
        <p:spPr>
          <a:xfrm>
            <a:off x="756001" y="108000"/>
            <a:ext cx="5112144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3.1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度量数据的相似性和相异性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756000"/>
            <a:ext cx="8458200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标称属性可以取两个或多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个状态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方法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: 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简单匹配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20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m</a:t>
            </a:r>
            <a:r>
              <a:rPr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:  </a:t>
            </a:r>
            <a:r>
              <a:rPr lang="zh-CN" altLang="en-US" sz="220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匹配次数</a:t>
            </a:r>
            <a:r>
              <a:rPr lang="en-US" altLang="zh-CN" sz="220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, p</a:t>
            </a:r>
            <a:r>
              <a:rPr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: </a:t>
            </a:r>
            <a:r>
              <a:rPr lang="zh-CN" altLang="en-US" sz="220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属性总数</a:t>
            </a:r>
            <a:endParaRPr lang="en-US" altLang="zh-CN" sz="2200" dirty="0">
              <a:solidFill>
                <a:schemeClr val="tx1">
                  <a:lumMod val="95000"/>
                  <a:lumOff val="5000"/>
                </a:schemeClr>
              </a:solidFill>
              <a:sym typeface="Times New Roman" panose="02020603050405020304" pitchFamily="18" charset="0"/>
            </a:endParaRPr>
          </a:p>
        </p:txBody>
      </p:sp>
      <p:graphicFrame>
        <p:nvGraphicFramePr>
          <p:cNvPr id="491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101403"/>
              </p:ext>
            </p:extLst>
          </p:nvPr>
        </p:nvGraphicFramePr>
        <p:xfrm>
          <a:off x="3478403" y="2764587"/>
          <a:ext cx="2187194" cy="742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50" name="Equation" r:id="rId4" imgW="1384300" imgH="469900" progId="Equation.3">
                  <p:embed/>
                </p:oleObj>
              </mc:Choice>
              <mc:Fallback>
                <p:oleObj name="Equation" r:id="rId4" imgW="1384300" imgH="469900" progId="Equation.3">
                  <p:embed/>
                  <p:pic>
                    <p:nvPicPr>
                      <p:cNvPr id="0" name="图片 943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8403" y="2764587"/>
                        <a:ext cx="2187194" cy="7424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093884"/>
              </p:ext>
            </p:extLst>
          </p:nvPr>
        </p:nvGraphicFramePr>
        <p:xfrm>
          <a:off x="989143" y="3713584"/>
          <a:ext cx="7165715" cy="14436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43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12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marL="101360" marR="101360" marT="50680" marB="506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属性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marL="101360" marR="101360" marT="50680" marB="506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属性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marL="101360" marR="101360" marT="50680" marB="506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属性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marL="101360" marR="101360" marT="50680" marB="506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属性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marL="101360" marR="101360" marT="50680" marB="506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2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marL="101360" marR="101360" marT="50680" marB="506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弹琴</a:t>
                      </a:r>
                    </a:p>
                  </a:txBody>
                  <a:tcPr marL="101360" marR="101360" marT="50680" marB="506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跳高</a:t>
                      </a:r>
                    </a:p>
                  </a:txBody>
                  <a:tcPr marL="101360" marR="101360" marT="50680" marB="506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唱歌</a:t>
                      </a:r>
                    </a:p>
                  </a:txBody>
                  <a:tcPr marL="101360" marR="101360" marT="50680" marB="506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背诗</a:t>
                      </a:r>
                    </a:p>
                  </a:txBody>
                  <a:tcPr marL="101360" marR="101360" marT="50680" marB="506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2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marL="101360" marR="101360" marT="50680" marB="506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弹琴</a:t>
                      </a:r>
                    </a:p>
                  </a:txBody>
                  <a:tcPr marL="101360" marR="101360" marT="50680" marB="506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跳远</a:t>
                      </a:r>
                    </a:p>
                  </a:txBody>
                  <a:tcPr marL="101360" marR="101360" marT="50680" marB="506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跳舞</a:t>
                      </a:r>
                    </a:p>
                  </a:txBody>
                  <a:tcPr marL="101360" marR="101360" marT="50680" marB="506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读书</a:t>
                      </a:r>
                    </a:p>
                  </a:txBody>
                  <a:tcPr marL="101360" marR="101360" marT="50680" marB="506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261726"/>
              </p:ext>
            </p:extLst>
          </p:nvPr>
        </p:nvGraphicFramePr>
        <p:xfrm>
          <a:off x="3685032" y="5599513"/>
          <a:ext cx="1773936" cy="71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51" name="Equation" r:id="rId6" imgW="29565600" imgH="11887200" progId="Equation.DSMT4">
                  <p:embed/>
                </p:oleObj>
              </mc:Choice>
              <mc:Fallback>
                <p:oleObj name="Equation" r:id="rId6" imgW="29565600" imgH="1188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5032" y="5599513"/>
                        <a:ext cx="1773936" cy="7132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3">
            <a:extLst>
              <a:ext uri="{FF2B5EF4-FFF2-40B4-BE49-F238E27FC236}">
                <a16:creationId xmlns:a16="http://schemas.microsoft.com/office/drawing/2014/main" id="{877A1DE3-7CB0-4D03-8C12-E55F4BCC597E}"/>
              </a:ext>
            </a:extLst>
          </p:cNvPr>
          <p:cNvSpPr txBox="1">
            <a:spLocks/>
          </p:cNvSpPr>
          <p:nvPr/>
        </p:nvSpPr>
        <p:spPr>
          <a:xfrm>
            <a:off x="756001" y="108000"/>
            <a:ext cx="5112144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3.2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标称属性的邻近性度量</a:t>
            </a:r>
          </a:p>
        </p:txBody>
      </p:sp>
    </p:spTree>
  </p:cSld>
  <p:clrMapOvr>
    <a:masterClrMapping/>
  </p:clrMapOvr>
  <p:transition spd="med">
    <p:split orient="vert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1619" y="756000"/>
            <a:ext cx="8640762" cy="3469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二值属性的邻近性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度量例子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endParaRPr lang="en-US" altLang="zh-CN" sz="2200" dirty="0">
              <a:solidFill>
                <a:schemeClr val="tx1">
                  <a:lumMod val="95000"/>
                  <a:lumOff val="5000"/>
                </a:schemeClr>
              </a:solidFill>
              <a:sym typeface="Times New Roman" panose="02020603050405020304" pitchFamily="18" charset="0"/>
            </a:endParaRPr>
          </a:p>
          <a:p>
            <a:pPr marL="457200" lvl="1" indent="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None/>
            </a:pPr>
            <a:endParaRPr lang="en-US" altLang="zh-CN" sz="2200" dirty="0">
              <a:solidFill>
                <a:schemeClr val="tx1">
                  <a:lumMod val="95000"/>
                  <a:lumOff val="5000"/>
                </a:schemeClr>
              </a:solidFill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Gender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是对称属性，其余都是非对称属性，假设只计算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非对称属性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Y 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P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的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值为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 1, N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的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值为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 0</a:t>
            </a:r>
          </a:p>
        </p:txBody>
      </p:sp>
      <p:graphicFrame>
        <p:nvGraphicFramePr>
          <p:cNvPr id="563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972710"/>
              </p:ext>
            </p:extLst>
          </p:nvPr>
        </p:nvGraphicFramePr>
        <p:xfrm>
          <a:off x="3351276" y="4382353"/>
          <a:ext cx="2441448" cy="1426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80" name="Equation" r:id="rId4" imgW="27127200" imgH="15849600" progId="Equation.DSMT4">
                  <p:embed/>
                </p:oleObj>
              </mc:Choice>
              <mc:Fallback>
                <p:oleObj name="Equation" r:id="rId4" imgW="27127200" imgH="15849600" progId="Equation.DSMT4">
                  <p:embed/>
                  <p:pic>
                    <p:nvPicPr>
                      <p:cNvPr id="0" name="图片 1004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1276" y="4382353"/>
                        <a:ext cx="2441448" cy="1426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3"/>
          <p:cNvSpPr txBox="1"/>
          <p:nvPr/>
        </p:nvSpPr>
        <p:spPr bwMode="auto">
          <a:xfrm>
            <a:off x="756000" y="106680"/>
            <a:ext cx="4464072" cy="4924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914400" eaLnBrk="1" latinLnBrk="0" hangingPunct="1">
              <a:lnSpc>
                <a:spcPct val="100000"/>
              </a:lnSpc>
              <a:buNone/>
              <a:defRPr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>
                <a:sym typeface="Times New Roman" panose="02020603050405020304" pitchFamily="18" charset="0"/>
              </a:rPr>
              <a:t>3.3 </a:t>
            </a:r>
            <a:r>
              <a:rPr lang="zh-CN" altLang="en-US">
                <a:sym typeface="Times New Roman" panose="02020603050405020304" pitchFamily="18" charset="0"/>
              </a:rPr>
              <a:t>二</a:t>
            </a:r>
            <a:r>
              <a:rPr lang="zh-CN" altLang="en-US" dirty="0">
                <a:sym typeface="Times New Roman" panose="02020603050405020304" pitchFamily="18" charset="0"/>
              </a:rPr>
              <a:t>值属性的邻近性度量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61F0668-6E22-453F-BC00-F256B36D6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835724"/>
              </p:ext>
            </p:extLst>
          </p:nvPr>
        </p:nvGraphicFramePr>
        <p:xfrm>
          <a:off x="431540" y="1391510"/>
          <a:ext cx="8280920" cy="172819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35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1531408110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3303742658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3656929102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effectLst/>
                          <a:latin typeface="Times New Roman" panose="02020603050405020304" pitchFamily="18" charset="0"/>
                        </a:rPr>
                        <a:t>Name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effectLst/>
                          <a:latin typeface="Times New Roman" panose="02020603050405020304" pitchFamily="18" charset="0"/>
                        </a:rPr>
                        <a:t>Gender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Fever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Cough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Test-1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Test-2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Test-3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Test-4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Jack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Mary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Jim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53755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6000" y="2520000"/>
            <a:ext cx="5207000" cy="2657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一个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邻接表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20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距离度量对称的二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值变量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Times New Roman" panose="02020603050405020304" pitchFamily="18" charset="0"/>
            </a:endParaRPr>
          </a:p>
        </p:txBody>
      </p:sp>
      <p:pic>
        <p:nvPicPr>
          <p:cNvPr id="1032" name="Picture 30" descr="eqbinarysym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95" y="4503449"/>
            <a:ext cx="3029712" cy="725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36" descr="eqcontingency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672" y="2944781"/>
            <a:ext cx="4632960" cy="112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5" name="Text Box 37"/>
          <p:cNvSpPr txBox="1">
            <a:spLocks noChangeArrowheads="1"/>
          </p:cNvSpPr>
          <p:nvPr/>
        </p:nvSpPr>
        <p:spPr bwMode="auto">
          <a:xfrm>
            <a:off x="1747625" y="3349556"/>
            <a:ext cx="9220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  <a:sym typeface="Times New Roman" panose="02020603050405020304" pitchFamily="18" charset="0"/>
              </a:rPr>
              <a:t>Object </a:t>
            </a:r>
            <a:r>
              <a:rPr lang="en-US" altLang="zh-CN" sz="1800" i="1">
                <a:latin typeface="Times New Roman" panose="02020603050405020304" pitchFamily="18" charset="0"/>
                <a:sym typeface="Times New Roman" panose="02020603050405020304" pitchFamily="18" charset="0"/>
              </a:rPr>
              <a:t>i</a:t>
            </a:r>
            <a:endParaRPr lang="en-US" altLang="zh-CN" sz="1800"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036" name="Text Box 38"/>
          <p:cNvSpPr txBox="1">
            <a:spLocks noChangeArrowheads="1"/>
          </p:cNvSpPr>
          <p:nvPr/>
        </p:nvSpPr>
        <p:spPr bwMode="auto">
          <a:xfrm>
            <a:off x="4526011" y="2564208"/>
            <a:ext cx="9220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  <a:sym typeface="Times New Roman" panose="02020603050405020304" pitchFamily="18" charset="0"/>
              </a:rPr>
              <a:t>Object </a:t>
            </a:r>
            <a:r>
              <a:rPr lang="en-US" altLang="zh-CN" sz="1800" i="1">
                <a:latin typeface="Times New Roman" panose="02020603050405020304" pitchFamily="18" charset="0"/>
                <a:sym typeface="Times New Roman" panose="02020603050405020304" pitchFamily="18" charset="0"/>
              </a:rPr>
              <a:t>j</a:t>
            </a:r>
            <a:endParaRPr lang="en-US" altLang="zh-CN" sz="1800"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" name="标题 3">
            <a:extLst>
              <a:ext uri="{FF2B5EF4-FFF2-40B4-BE49-F238E27FC236}">
                <a16:creationId xmlns:a16="http://schemas.microsoft.com/office/drawing/2014/main" id="{6CBB01B3-2AEB-45B9-AF4A-4CCFE4460172}"/>
              </a:ext>
            </a:extLst>
          </p:cNvPr>
          <p:cNvSpPr txBox="1"/>
          <p:nvPr/>
        </p:nvSpPr>
        <p:spPr bwMode="auto">
          <a:xfrm>
            <a:off x="756000" y="106680"/>
            <a:ext cx="4464072" cy="4924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914400" eaLnBrk="1" latinLnBrk="0" hangingPunct="1">
              <a:lnSpc>
                <a:spcPct val="100000"/>
              </a:lnSpc>
              <a:buNone/>
              <a:defRPr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>
                <a:sym typeface="Times New Roman" panose="02020603050405020304" pitchFamily="18" charset="0"/>
              </a:rPr>
              <a:t>3.3 </a:t>
            </a:r>
            <a:r>
              <a:rPr lang="zh-CN" altLang="en-US">
                <a:sym typeface="Times New Roman" panose="02020603050405020304" pitchFamily="18" charset="0"/>
              </a:rPr>
              <a:t>二</a:t>
            </a:r>
            <a:r>
              <a:rPr lang="zh-CN" altLang="en-US" dirty="0">
                <a:sym typeface="Times New Roman" panose="02020603050405020304" pitchFamily="18" charset="0"/>
              </a:rPr>
              <a:t>值属性的邻近性度量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CF255BF8-0A49-4B08-A1B7-6E5D17030451}"/>
              </a:ext>
            </a:extLst>
          </p:cNvPr>
          <p:cNvGraphicFramePr>
            <a:graphicFrameLocks noGrp="1"/>
          </p:cNvGraphicFramePr>
          <p:nvPr/>
        </p:nvGraphicFramePr>
        <p:xfrm>
          <a:off x="431540" y="756000"/>
          <a:ext cx="8280920" cy="172819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35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1531408110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3303742658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3656929102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effectLst/>
                          <a:latin typeface="Times New Roman" panose="02020603050405020304" pitchFamily="18" charset="0"/>
                        </a:rPr>
                        <a:t>Name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effectLst/>
                          <a:latin typeface="Times New Roman" panose="02020603050405020304" pitchFamily="18" charset="0"/>
                        </a:rPr>
                        <a:t>Gender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Fever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Cough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Test-1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Test-2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Test-3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Test-4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Jack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Mary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Jim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537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4764678"/>
      </p:ext>
    </p:extLst>
  </p:cSld>
  <p:clrMapOvr>
    <a:masterClrMapping/>
  </p:clrMapOvr>
  <p:transition spd="med">
    <p:split orient="vert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6000" y="2520000"/>
            <a:ext cx="5207000" cy="3289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一个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邻接表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20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距离度量对称的二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值变量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距离度量非对称的二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值变量</a:t>
            </a:r>
            <a:endParaRPr lang="en-US" altLang="zh-CN" dirty="0">
              <a:sym typeface="Times New Roman" panose="02020603050405020304" pitchFamily="18" charset="0"/>
            </a:endParaRPr>
          </a:p>
        </p:txBody>
      </p:sp>
      <p:pic>
        <p:nvPicPr>
          <p:cNvPr id="1032" name="Picture 30" descr="eqbinarysym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95" y="4503449"/>
            <a:ext cx="3029712" cy="725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31" descr="eqbinaryasym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687" y="5121632"/>
            <a:ext cx="2426208" cy="676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36" descr="eqcontingency2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672" y="2944781"/>
            <a:ext cx="4632960" cy="112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5" name="Text Box 37"/>
          <p:cNvSpPr txBox="1">
            <a:spLocks noChangeArrowheads="1"/>
          </p:cNvSpPr>
          <p:nvPr/>
        </p:nvSpPr>
        <p:spPr bwMode="auto">
          <a:xfrm>
            <a:off x="1747625" y="3349556"/>
            <a:ext cx="9220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  <a:sym typeface="Times New Roman" panose="02020603050405020304" pitchFamily="18" charset="0"/>
              </a:rPr>
              <a:t>Object </a:t>
            </a:r>
            <a:r>
              <a:rPr lang="en-US" altLang="zh-CN" sz="1800" i="1">
                <a:latin typeface="Times New Roman" panose="02020603050405020304" pitchFamily="18" charset="0"/>
                <a:sym typeface="Times New Roman" panose="02020603050405020304" pitchFamily="18" charset="0"/>
              </a:rPr>
              <a:t>i</a:t>
            </a:r>
            <a:endParaRPr lang="en-US" altLang="zh-CN" sz="1800"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036" name="Text Box 38"/>
          <p:cNvSpPr txBox="1">
            <a:spLocks noChangeArrowheads="1"/>
          </p:cNvSpPr>
          <p:nvPr/>
        </p:nvSpPr>
        <p:spPr bwMode="auto">
          <a:xfrm>
            <a:off x="4526011" y="2564208"/>
            <a:ext cx="9220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  <a:sym typeface="Times New Roman" panose="02020603050405020304" pitchFamily="18" charset="0"/>
              </a:rPr>
              <a:t>Object </a:t>
            </a:r>
            <a:r>
              <a:rPr lang="en-US" altLang="zh-CN" sz="1800" i="1">
                <a:latin typeface="Times New Roman" panose="02020603050405020304" pitchFamily="18" charset="0"/>
                <a:sym typeface="Times New Roman" panose="02020603050405020304" pitchFamily="18" charset="0"/>
              </a:rPr>
              <a:t>j</a:t>
            </a:r>
            <a:endParaRPr lang="en-US" altLang="zh-CN" sz="1800"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右箭头 3"/>
          <p:cNvSpPr/>
          <p:nvPr/>
        </p:nvSpPr>
        <p:spPr>
          <a:xfrm rot="1314673">
            <a:off x="4414502" y="4981821"/>
            <a:ext cx="1143299" cy="288032"/>
          </a:xfrm>
          <a:prstGeom prst="rightArrow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标题 3">
            <a:extLst>
              <a:ext uri="{FF2B5EF4-FFF2-40B4-BE49-F238E27FC236}">
                <a16:creationId xmlns:a16="http://schemas.microsoft.com/office/drawing/2014/main" id="{6CBB01B3-2AEB-45B9-AF4A-4CCFE4460172}"/>
              </a:ext>
            </a:extLst>
          </p:cNvPr>
          <p:cNvSpPr txBox="1"/>
          <p:nvPr/>
        </p:nvSpPr>
        <p:spPr bwMode="auto">
          <a:xfrm>
            <a:off x="756000" y="106680"/>
            <a:ext cx="4464072" cy="4924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914400" eaLnBrk="1" latinLnBrk="0" hangingPunct="1">
              <a:lnSpc>
                <a:spcPct val="100000"/>
              </a:lnSpc>
              <a:buNone/>
              <a:defRPr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>
                <a:sym typeface="Times New Roman" panose="02020603050405020304" pitchFamily="18" charset="0"/>
              </a:rPr>
              <a:t>3.3 </a:t>
            </a:r>
            <a:r>
              <a:rPr lang="zh-CN" altLang="en-US">
                <a:sym typeface="Times New Roman" panose="02020603050405020304" pitchFamily="18" charset="0"/>
              </a:rPr>
              <a:t>二</a:t>
            </a:r>
            <a:r>
              <a:rPr lang="zh-CN" altLang="en-US" dirty="0">
                <a:sym typeface="Times New Roman" panose="02020603050405020304" pitchFamily="18" charset="0"/>
              </a:rPr>
              <a:t>值属性的邻近性度量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CF255BF8-0A49-4B08-A1B7-6E5D17030451}"/>
              </a:ext>
            </a:extLst>
          </p:cNvPr>
          <p:cNvGraphicFramePr>
            <a:graphicFrameLocks noGrp="1"/>
          </p:cNvGraphicFramePr>
          <p:nvPr/>
        </p:nvGraphicFramePr>
        <p:xfrm>
          <a:off x="431540" y="756000"/>
          <a:ext cx="8280920" cy="172819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35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1531408110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3303742658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3656929102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effectLst/>
                          <a:latin typeface="Times New Roman" panose="02020603050405020304" pitchFamily="18" charset="0"/>
                        </a:rPr>
                        <a:t>Name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effectLst/>
                          <a:latin typeface="Times New Roman" panose="02020603050405020304" pitchFamily="18" charset="0"/>
                        </a:rPr>
                        <a:t>Gender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Fever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Cough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Test-1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Test-2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Test-3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Test-4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Jack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Mary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Jim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537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010286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6000" y="2520000"/>
            <a:ext cx="5207000" cy="3289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一个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邻接表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20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距离度量对称的二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值变量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距离度量非对称的二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值变量</a:t>
            </a:r>
            <a:endParaRPr lang="en-US" altLang="zh-CN" dirty="0">
              <a:sym typeface="Times New Roman" panose="02020603050405020304" pitchFamily="18" charset="0"/>
            </a:endParaRPr>
          </a:p>
        </p:txBody>
      </p:sp>
      <p:pic>
        <p:nvPicPr>
          <p:cNvPr id="1032" name="Picture 30" descr="eqbinarysym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95" y="4503449"/>
            <a:ext cx="3029712" cy="725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31" descr="eqbinaryasym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687" y="5121632"/>
            <a:ext cx="2426208" cy="676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36" descr="eqcontingency2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672" y="2944781"/>
            <a:ext cx="4632960" cy="112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5" name="Text Box 37"/>
          <p:cNvSpPr txBox="1">
            <a:spLocks noChangeArrowheads="1"/>
          </p:cNvSpPr>
          <p:nvPr/>
        </p:nvSpPr>
        <p:spPr bwMode="auto">
          <a:xfrm>
            <a:off x="1747625" y="3349556"/>
            <a:ext cx="9220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  <a:sym typeface="Times New Roman" panose="02020603050405020304" pitchFamily="18" charset="0"/>
              </a:rPr>
              <a:t>Object </a:t>
            </a:r>
            <a:r>
              <a:rPr lang="en-US" altLang="zh-CN" sz="1800" i="1">
                <a:latin typeface="Times New Roman" panose="02020603050405020304" pitchFamily="18" charset="0"/>
                <a:sym typeface="Times New Roman" panose="02020603050405020304" pitchFamily="18" charset="0"/>
              </a:rPr>
              <a:t>i</a:t>
            </a:r>
            <a:endParaRPr lang="en-US" altLang="zh-CN" sz="1800"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036" name="Text Box 38"/>
          <p:cNvSpPr txBox="1">
            <a:spLocks noChangeArrowheads="1"/>
          </p:cNvSpPr>
          <p:nvPr/>
        </p:nvSpPr>
        <p:spPr bwMode="auto">
          <a:xfrm>
            <a:off x="4526011" y="2564208"/>
            <a:ext cx="9220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  <a:sym typeface="Times New Roman" panose="02020603050405020304" pitchFamily="18" charset="0"/>
              </a:rPr>
              <a:t>Object </a:t>
            </a:r>
            <a:r>
              <a:rPr lang="en-US" altLang="zh-CN" sz="1800" i="1">
                <a:latin typeface="Times New Roman" panose="02020603050405020304" pitchFamily="18" charset="0"/>
                <a:sym typeface="Times New Roman" panose="02020603050405020304" pitchFamily="18" charset="0"/>
              </a:rPr>
              <a:t>j</a:t>
            </a:r>
            <a:endParaRPr lang="en-US" altLang="zh-CN" sz="1800"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右箭头 3"/>
          <p:cNvSpPr/>
          <p:nvPr/>
        </p:nvSpPr>
        <p:spPr>
          <a:xfrm rot="1314673">
            <a:off x="4414502" y="4981821"/>
            <a:ext cx="1143299" cy="288032"/>
          </a:xfrm>
          <a:prstGeom prst="rightArrow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标题 3">
            <a:extLst>
              <a:ext uri="{FF2B5EF4-FFF2-40B4-BE49-F238E27FC236}">
                <a16:creationId xmlns:a16="http://schemas.microsoft.com/office/drawing/2014/main" id="{6CBB01B3-2AEB-45B9-AF4A-4CCFE4460172}"/>
              </a:ext>
            </a:extLst>
          </p:cNvPr>
          <p:cNvSpPr txBox="1"/>
          <p:nvPr/>
        </p:nvSpPr>
        <p:spPr bwMode="auto">
          <a:xfrm>
            <a:off x="756000" y="106680"/>
            <a:ext cx="4464072" cy="4924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914400" eaLnBrk="1" latinLnBrk="0" hangingPunct="1">
              <a:lnSpc>
                <a:spcPct val="100000"/>
              </a:lnSpc>
              <a:buNone/>
              <a:defRPr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>
                <a:sym typeface="Times New Roman" panose="02020603050405020304" pitchFamily="18" charset="0"/>
              </a:rPr>
              <a:t>3.3 </a:t>
            </a:r>
            <a:r>
              <a:rPr lang="zh-CN" altLang="en-US">
                <a:sym typeface="Times New Roman" panose="02020603050405020304" pitchFamily="18" charset="0"/>
              </a:rPr>
              <a:t>二</a:t>
            </a:r>
            <a:r>
              <a:rPr lang="zh-CN" altLang="en-US" dirty="0">
                <a:sym typeface="Times New Roman" panose="02020603050405020304" pitchFamily="18" charset="0"/>
              </a:rPr>
              <a:t>值属性的邻近性度量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CF255BF8-0A49-4B08-A1B7-6E5D17030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674455"/>
              </p:ext>
            </p:extLst>
          </p:nvPr>
        </p:nvGraphicFramePr>
        <p:xfrm>
          <a:off x="431540" y="756000"/>
          <a:ext cx="8280920" cy="172819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35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1531408110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3303742658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3656929102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effectLst/>
                          <a:latin typeface="Times New Roman" panose="02020603050405020304" pitchFamily="18" charset="0"/>
                        </a:rPr>
                        <a:t>Name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effectLst/>
                          <a:latin typeface="Times New Roman" panose="02020603050405020304" pitchFamily="18" charset="0"/>
                        </a:rPr>
                        <a:t>Gender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Fever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Cough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Test-1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Test-2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Test-3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Test-4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Jack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Mary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Jim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537550"/>
                  </a:ext>
                </a:extLst>
              </a:tr>
            </a:tbl>
          </a:graphicData>
        </a:graphic>
      </p:graphicFrame>
      <p:sp>
        <p:nvSpPr>
          <p:cNvPr id="15" name="矩形标注 5">
            <a:extLst>
              <a:ext uri="{FF2B5EF4-FFF2-40B4-BE49-F238E27FC236}">
                <a16:creationId xmlns:a16="http://schemas.microsoft.com/office/drawing/2014/main" id="{4367B4E4-9EA2-475E-BD5A-674147BDF9CB}"/>
              </a:ext>
            </a:extLst>
          </p:cNvPr>
          <p:cNvSpPr/>
          <p:nvPr/>
        </p:nvSpPr>
        <p:spPr>
          <a:xfrm>
            <a:off x="2915816" y="5899215"/>
            <a:ext cx="6048672" cy="790020"/>
          </a:xfrm>
          <a:prstGeom prst="accentBorderCallout2">
            <a:avLst>
              <a:gd name="adj1" fmla="val 18751"/>
              <a:gd name="adj2" fmla="val -1606"/>
              <a:gd name="adj3" fmla="val 17221"/>
              <a:gd name="adj4" fmla="val -3731"/>
              <a:gd name="adj5" fmla="val -78612"/>
              <a:gd name="adj6" fmla="val -887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2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通常正常用户占大多数，因此</a:t>
            </a:r>
            <a:r>
              <a:rPr lang="en-US" altLang="zh-CN" sz="22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t</a:t>
            </a:r>
            <a:r>
              <a:rPr lang="zh-CN" altLang="en-US" sz="22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远大于</a:t>
            </a:r>
            <a:r>
              <a:rPr lang="en-US" altLang="zh-CN" sz="22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q</a:t>
            </a:r>
            <a:r>
              <a:rPr lang="zh-CN" altLang="en-US" sz="22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，使得</a:t>
            </a:r>
            <a:r>
              <a:rPr lang="en-US" altLang="zh-CN" sz="22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t</a:t>
            </a:r>
            <a:r>
              <a:rPr lang="zh-CN" altLang="en-US" sz="22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作为分母，将导致值非常小，而失去比较意义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91B967-DB25-4F64-AE4E-8B2EECD8FE48}"/>
              </a:ext>
            </a:extLst>
          </p:cNvPr>
          <p:cNvSpPr/>
          <p:nvPr/>
        </p:nvSpPr>
        <p:spPr>
          <a:xfrm>
            <a:off x="2284164" y="4930535"/>
            <a:ext cx="1728000" cy="360000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6000" y="2520000"/>
            <a:ext cx="5207000" cy="3866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一个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邻接表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20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距离度量对称的二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值变量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距离度量非对称的二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值变量</a:t>
            </a:r>
            <a:endParaRPr lang="en-US" altLang="zh-CN" dirty="0">
              <a:sym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200">
                <a:sym typeface="Times New Roman" panose="02020603050405020304" pitchFamily="18" charset="0"/>
              </a:rPr>
              <a:t>Jaccard</a:t>
            </a:r>
            <a:r>
              <a:rPr lang="en-US" altLang="zh-CN" sz="2200" dirty="0">
                <a:sym typeface="Times New Roman" panose="02020603050405020304" pitchFamily="18" charset="0"/>
              </a:rPr>
              <a:t> </a:t>
            </a:r>
            <a:r>
              <a:rPr lang="zh-CN" altLang="en-US" sz="2200" dirty="0">
                <a:sym typeface="Times New Roman" panose="02020603050405020304" pitchFamily="18" charset="0"/>
              </a:rPr>
              <a:t>系数（杰卡德</a:t>
            </a:r>
            <a:r>
              <a:rPr lang="zh-CN" altLang="en-US" sz="2200">
                <a:sym typeface="Times New Roman" panose="02020603050405020304" pitchFamily="18" charset="0"/>
              </a:rPr>
              <a:t>系数）</a:t>
            </a:r>
            <a:endParaRPr lang="en-US" altLang="zh-CN" sz="2200" dirty="0">
              <a:sym typeface="Times New Roman" panose="02020603050405020304" pitchFamily="18" charset="0"/>
            </a:endParaRPr>
          </a:p>
        </p:txBody>
      </p:sp>
      <p:pic>
        <p:nvPicPr>
          <p:cNvPr id="1031" name="Picture 18" descr="eqjaccar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6060006"/>
            <a:ext cx="3590544" cy="597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30" descr="eqbinarysym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95" y="4503449"/>
            <a:ext cx="3029712" cy="725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31" descr="eqbinaryasym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687" y="5121632"/>
            <a:ext cx="2426208" cy="676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36" descr="eqcontingency2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672" y="2944781"/>
            <a:ext cx="4632960" cy="112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5" name="Text Box 37"/>
          <p:cNvSpPr txBox="1">
            <a:spLocks noChangeArrowheads="1"/>
          </p:cNvSpPr>
          <p:nvPr/>
        </p:nvSpPr>
        <p:spPr bwMode="auto">
          <a:xfrm>
            <a:off x="1747625" y="3349556"/>
            <a:ext cx="9220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  <a:sym typeface="Times New Roman" panose="02020603050405020304" pitchFamily="18" charset="0"/>
              </a:rPr>
              <a:t>Object </a:t>
            </a:r>
            <a:r>
              <a:rPr lang="en-US" altLang="zh-CN" sz="1800" i="1">
                <a:latin typeface="Times New Roman" panose="02020603050405020304" pitchFamily="18" charset="0"/>
                <a:sym typeface="Times New Roman" panose="02020603050405020304" pitchFamily="18" charset="0"/>
              </a:rPr>
              <a:t>i</a:t>
            </a:r>
            <a:endParaRPr lang="en-US" altLang="zh-CN" sz="1800"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036" name="Text Box 38"/>
          <p:cNvSpPr txBox="1">
            <a:spLocks noChangeArrowheads="1"/>
          </p:cNvSpPr>
          <p:nvPr/>
        </p:nvSpPr>
        <p:spPr bwMode="auto">
          <a:xfrm>
            <a:off x="4526011" y="2564208"/>
            <a:ext cx="9220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  <a:sym typeface="Times New Roman" panose="02020603050405020304" pitchFamily="18" charset="0"/>
              </a:rPr>
              <a:t>Object </a:t>
            </a:r>
            <a:r>
              <a:rPr lang="en-US" altLang="zh-CN" sz="1800" i="1">
                <a:latin typeface="Times New Roman" panose="02020603050405020304" pitchFamily="18" charset="0"/>
                <a:sym typeface="Times New Roman" panose="02020603050405020304" pitchFamily="18" charset="0"/>
              </a:rPr>
              <a:t>j</a:t>
            </a:r>
            <a:endParaRPr lang="en-US" altLang="zh-CN" sz="1800"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右箭头 3"/>
          <p:cNvSpPr/>
          <p:nvPr/>
        </p:nvSpPr>
        <p:spPr>
          <a:xfrm rot="1314673">
            <a:off x="4414502" y="4981821"/>
            <a:ext cx="1143299" cy="288032"/>
          </a:xfrm>
          <a:prstGeom prst="rightArrow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标题 3">
            <a:extLst>
              <a:ext uri="{FF2B5EF4-FFF2-40B4-BE49-F238E27FC236}">
                <a16:creationId xmlns:a16="http://schemas.microsoft.com/office/drawing/2014/main" id="{6CBB01B3-2AEB-45B9-AF4A-4CCFE4460172}"/>
              </a:ext>
            </a:extLst>
          </p:cNvPr>
          <p:cNvSpPr txBox="1"/>
          <p:nvPr/>
        </p:nvSpPr>
        <p:spPr bwMode="auto">
          <a:xfrm>
            <a:off x="756000" y="106680"/>
            <a:ext cx="4464072" cy="4924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914400" eaLnBrk="1" latinLnBrk="0" hangingPunct="1">
              <a:lnSpc>
                <a:spcPct val="100000"/>
              </a:lnSpc>
              <a:buNone/>
              <a:defRPr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>
                <a:sym typeface="Times New Roman" panose="02020603050405020304" pitchFamily="18" charset="0"/>
              </a:rPr>
              <a:t>3.3 </a:t>
            </a:r>
            <a:r>
              <a:rPr lang="zh-CN" altLang="en-US">
                <a:sym typeface="Times New Roman" panose="02020603050405020304" pitchFamily="18" charset="0"/>
              </a:rPr>
              <a:t>二</a:t>
            </a:r>
            <a:r>
              <a:rPr lang="zh-CN" altLang="en-US" dirty="0">
                <a:sym typeface="Times New Roman" panose="02020603050405020304" pitchFamily="18" charset="0"/>
              </a:rPr>
              <a:t>值属性的邻近性度量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CF255BF8-0A49-4B08-A1B7-6E5D17030451}"/>
              </a:ext>
            </a:extLst>
          </p:cNvPr>
          <p:cNvGraphicFramePr>
            <a:graphicFrameLocks noGrp="1"/>
          </p:cNvGraphicFramePr>
          <p:nvPr/>
        </p:nvGraphicFramePr>
        <p:xfrm>
          <a:off x="431540" y="756000"/>
          <a:ext cx="8280920" cy="172819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35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1531408110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3303742658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3656929102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effectLst/>
                          <a:latin typeface="Times New Roman" panose="02020603050405020304" pitchFamily="18" charset="0"/>
                        </a:rPr>
                        <a:t>Name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effectLst/>
                          <a:latin typeface="Times New Roman" panose="02020603050405020304" pitchFamily="18" charset="0"/>
                        </a:rPr>
                        <a:t>Gender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Fever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Cough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Test-1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Test-2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Test-3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Test-4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Jack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Mary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Jim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537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628827"/>
      </p:ext>
    </p:extLst>
  </p:cSld>
  <p:clrMapOvr>
    <a:masterClrMapping/>
  </p:clrMapOvr>
  <p:transition spd="med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914400" y="635001"/>
            <a:ext cx="7315200" cy="1137816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属性的别名</a:t>
            </a:r>
          </a:p>
        </p:txBody>
      </p:sp>
      <p:sp>
        <p:nvSpPr>
          <p:cNvPr id="5" name="TextBox 4"/>
          <p:cNvSpPr txBox="1"/>
          <p:nvPr>
            <p:custDataLst>
              <p:tags r:id="rId3"/>
            </p:custDataLst>
          </p:nvPr>
        </p:nvSpPr>
        <p:spPr>
          <a:xfrm>
            <a:off x="1828800" y="212596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元组</a:t>
            </a:r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1828800" y="281176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维度</a:t>
            </a:r>
          </a:p>
        </p:txBody>
      </p:sp>
      <p:sp>
        <p:nvSpPr>
          <p:cNvPr id="7" name="TextBox 6"/>
          <p:cNvSpPr txBox="1"/>
          <p:nvPr>
            <p:custDataLst>
              <p:tags r:id="rId5"/>
            </p:custDataLst>
          </p:nvPr>
        </p:nvSpPr>
        <p:spPr>
          <a:xfrm>
            <a:off x="1828800" y="349756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特征</a:t>
            </a:r>
          </a:p>
        </p:txBody>
      </p:sp>
      <p:sp>
        <p:nvSpPr>
          <p:cNvPr id="8" name="TextBox 7"/>
          <p:cNvSpPr txBox="1"/>
          <p:nvPr>
            <p:custDataLst>
              <p:tags r:id="rId6"/>
            </p:custDataLst>
          </p:nvPr>
        </p:nvSpPr>
        <p:spPr>
          <a:xfrm>
            <a:off x="1828800" y="418336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字段</a:t>
            </a:r>
          </a:p>
        </p:txBody>
      </p:sp>
      <p:sp>
        <p:nvSpPr>
          <p:cNvPr id="9" name="矩形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190253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2876053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3561853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4247653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提交</a:t>
            </a:r>
          </a:p>
        </p:txBody>
      </p:sp>
      <p:sp>
        <p:nvSpPr>
          <p:cNvPr id="20" name="TextBox 19"/>
          <p:cNvSpPr txBox="1"/>
          <p:nvPr>
            <p:custDataLst>
              <p:tags r:id="rId12"/>
            </p:custDataLst>
          </p:nvPr>
        </p:nvSpPr>
        <p:spPr>
          <a:xfrm>
            <a:off x="1828800" y="486916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数据点</a:t>
            </a:r>
          </a:p>
        </p:txBody>
      </p:sp>
      <p:sp>
        <p:nvSpPr>
          <p:cNvPr id="21" name="矩形 20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114425" y="4933453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E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>
            <p:custDataLst>
              <p:tags r:id="rId1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" name="ColorBlock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" name="TypeText"/>
            <p:cNvSpPr txBox="1"/>
            <p:nvPr>
              <p:custDataLst>
                <p:tags r:id="rId1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多选题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19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3" name="图片 2"/>
          <p:cNvPicPr/>
          <p:nvPr>
            <p:custDataLst>
              <p:tags r:id="rId1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>
    <p:split orient="vert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4648200" y="4326473"/>
            <a:ext cx="1543050" cy="142876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[</a:t>
            </a:r>
            <a:r>
              <a:rPr lang="zh-CN" altLang="en-US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填空</a:t>
            </a:r>
            <a:r>
              <a:rPr lang="en-US" altLang="zh-CN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1]</a:t>
            </a:r>
          </a:p>
          <a:p>
            <a:r>
              <a:rPr lang="en-US" altLang="zh-CN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[</a:t>
            </a:r>
            <a:r>
              <a:rPr lang="zh-CN" altLang="en-US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填空</a:t>
            </a:r>
            <a:r>
              <a:rPr lang="en-US" altLang="zh-CN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2] </a:t>
            </a:r>
          </a:p>
          <a:p>
            <a:r>
              <a:rPr lang="en-US" altLang="zh-CN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[</a:t>
            </a:r>
            <a:r>
              <a:rPr lang="zh-CN" altLang="en-US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填空</a:t>
            </a:r>
            <a:r>
              <a:rPr lang="en-US" altLang="zh-CN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3] </a:t>
            </a:r>
            <a:endParaRPr lang="zh-CN" altLang="en-US" sz="2600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作答</a:t>
            </a:r>
          </a:p>
        </p:txBody>
      </p:sp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392691"/>
              </p:ext>
            </p:extLst>
          </p:nvPr>
        </p:nvGraphicFramePr>
        <p:xfrm>
          <a:off x="2812161" y="4496293"/>
          <a:ext cx="1999488" cy="1267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47" name="Equation" r:id="rId12" imgW="24993600" imgH="15849600" progId="Equation.DSMT4">
                  <p:embed/>
                </p:oleObj>
              </mc:Choice>
              <mc:Fallback>
                <p:oleObj name="Equation" r:id="rId12" imgW="24993600" imgH="15849600" progId="Equation.DSMT4">
                  <p:embed/>
                  <p:pic>
                    <p:nvPicPr>
                      <p:cNvPr id="0" name="图片 1086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2161" y="4496293"/>
                        <a:ext cx="1999488" cy="12679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3">
            <a:extLst>
              <a:ext uri="{FF2B5EF4-FFF2-40B4-BE49-F238E27FC236}">
                <a16:creationId xmlns:a16="http://schemas.microsoft.com/office/drawing/2014/main" id="{6401B68B-F4E8-498E-B4A1-0FCB2A565679}"/>
              </a:ext>
            </a:extLst>
          </p:cNvPr>
          <p:cNvSpPr txBox="1">
            <a:spLocks noChangeArrowheads="1"/>
          </p:cNvSpPr>
          <p:nvPr/>
        </p:nvSpPr>
        <p:spPr>
          <a:xfrm>
            <a:off x="251619" y="756000"/>
            <a:ext cx="8640762" cy="346947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二值属性的邻近性度量例子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endParaRPr lang="en-US" altLang="zh-CN" sz="2200">
              <a:solidFill>
                <a:schemeClr val="tx1">
                  <a:lumMod val="95000"/>
                  <a:lumOff val="5000"/>
                </a:schemeClr>
              </a:solidFill>
              <a:sym typeface="Times New Roman" panose="02020603050405020304" pitchFamily="18" charset="0"/>
            </a:endParaRPr>
          </a:p>
          <a:p>
            <a:pPr marL="457200" lvl="1" indent="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Arial" panose="020B0604020202020204" pitchFamily="34" charset="0"/>
              <a:buNone/>
            </a:pPr>
            <a:endParaRPr lang="en-US" altLang="zh-CN" sz="2200">
              <a:solidFill>
                <a:schemeClr val="tx1">
                  <a:lumMod val="95000"/>
                  <a:lumOff val="5000"/>
                </a:schemeClr>
              </a:solidFill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Gender 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是对称属性，其余都是非对称属性，假设只计算非对称属性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Y 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和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P 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的值为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 1, N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的值为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 0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sym typeface="Times New Roman" panose="02020603050405020304" pitchFamily="18" charset="0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1AA74557-5344-4A3C-BAFB-49C7591DA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691536"/>
              </p:ext>
            </p:extLst>
          </p:nvPr>
        </p:nvGraphicFramePr>
        <p:xfrm>
          <a:off x="431540" y="1391510"/>
          <a:ext cx="8280920" cy="172819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35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1531408110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3303742658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3656929102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effectLst/>
                          <a:latin typeface="Times New Roman" panose="02020603050405020304" pitchFamily="18" charset="0"/>
                        </a:rPr>
                        <a:t>Name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effectLst/>
                          <a:latin typeface="Times New Roman" panose="02020603050405020304" pitchFamily="18" charset="0"/>
                        </a:rPr>
                        <a:t>Gender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Fever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Cough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Test-1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Test-2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Test-3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Test-4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Jack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Mary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Jim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537550"/>
                  </a:ext>
                </a:extLst>
              </a:tr>
            </a:tbl>
          </a:graphicData>
        </a:graphic>
      </p:graphicFrame>
      <p:grpSp>
        <p:nvGrpSpPr>
          <p:cNvPr id="14" name="组合 13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0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1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填空题</a:t>
              </a:r>
            </a:p>
          </p:txBody>
        </p:sp>
        <p:sp>
          <p:nvSpPr>
            <p:cNvPr id="13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3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7" name="图片 6"/>
          <p:cNvPicPr/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>
    <p:split orient="vert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286007"/>
              </p:ext>
            </p:extLst>
          </p:nvPr>
        </p:nvGraphicFramePr>
        <p:xfrm>
          <a:off x="2946464" y="4306234"/>
          <a:ext cx="3251073" cy="196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27" name="Equation" r:id="rId4" imgW="2019300" imgH="1219200" progId="Equation.3">
                  <p:embed/>
                </p:oleObj>
              </mc:Choice>
              <mc:Fallback>
                <p:oleObj name="Equation" r:id="rId4" imgW="2019300" imgH="1219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464" y="4306234"/>
                        <a:ext cx="3251073" cy="196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3">
            <a:extLst>
              <a:ext uri="{FF2B5EF4-FFF2-40B4-BE49-F238E27FC236}">
                <a16:creationId xmlns:a16="http://schemas.microsoft.com/office/drawing/2014/main" id="{2D68D6C1-0DE1-4461-BAE1-B58D08F37D6E}"/>
              </a:ext>
            </a:extLst>
          </p:cNvPr>
          <p:cNvSpPr txBox="1"/>
          <p:nvPr/>
        </p:nvSpPr>
        <p:spPr bwMode="auto">
          <a:xfrm>
            <a:off x="756000" y="106680"/>
            <a:ext cx="4464072" cy="4924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914400" eaLnBrk="1" latinLnBrk="0" hangingPunct="1">
              <a:lnSpc>
                <a:spcPct val="100000"/>
              </a:lnSpc>
              <a:buNone/>
              <a:defRPr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>
                <a:sym typeface="Times New Roman" panose="02020603050405020304" pitchFamily="18" charset="0"/>
              </a:rPr>
              <a:t>3.3 </a:t>
            </a:r>
            <a:r>
              <a:rPr lang="zh-CN" altLang="en-US">
                <a:sym typeface="Times New Roman" panose="02020603050405020304" pitchFamily="18" charset="0"/>
              </a:rPr>
              <a:t>二</a:t>
            </a:r>
            <a:r>
              <a:rPr lang="zh-CN" altLang="en-US" dirty="0">
                <a:sym typeface="Times New Roman" panose="02020603050405020304" pitchFamily="18" charset="0"/>
              </a:rPr>
              <a:t>值属性的邻近性度量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E535DA-5587-4F58-8036-3DD8A5D733DD}"/>
              </a:ext>
            </a:extLst>
          </p:cNvPr>
          <p:cNvSpPr txBox="1">
            <a:spLocks noChangeArrowheads="1"/>
          </p:cNvSpPr>
          <p:nvPr/>
        </p:nvSpPr>
        <p:spPr>
          <a:xfrm>
            <a:off x="251619" y="756000"/>
            <a:ext cx="8640762" cy="346947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Times New Roman" panose="02020603050405020304" pitchFamily="18" charset="0"/>
              </a:rPr>
              <a:t>二值属性的邻近性度量例子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endParaRPr lang="en-US" altLang="zh-CN" sz="2200">
              <a:solidFill>
                <a:schemeClr val="tx1">
                  <a:lumMod val="95000"/>
                  <a:lumOff val="5000"/>
                </a:schemeClr>
              </a:solidFill>
              <a:sym typeface="Times New Roman" panose="02020603050405020304" pitchFamily="18" charset="0"/>
            </a:endParaRPr>
          </a:p>
          <a:p>
            <a:pPr marL="457200" lvl="1" indent="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Arial" panose="020B0604020202020204" pitchFamily="34" charset="0"/>
              <a:buNone/>
            </a:pPr>
            <a:endParaRPr lang="en-US" altLang="zh-CN" sz="2200">
              <a:solidFill>
                <a:schemeClr val="tx1">
                  <a:lumMod val="95000"/>
                  <a:lumOff val="5000"/>
                </a:schemeClr>
              </a:solidFill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Gender 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是对称属性，其余都是非对称属性，假设只计算非对称属性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Y 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和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P 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的值为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 1, N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的值为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sym typeface="Times New Roman" panose="02020603050405020304" pitchFamily="18" charset="0"/>
              </a:rPr>
              <a:t> 0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sym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4DF44EC-BB93-491A-B93D-C4C2F8595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693425"/>
              </p:ext>
            </p:extLst>
          </p:nvPr>
        </p:nvGraphicFramePr>
        <p:xfrm>
          <a:off x="431540" y="1391510"/>
          <a:ext cx="8280920" cy="172819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35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1531408110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3303742658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3656929102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effectLst/>
                          <a:latin typeface="Times New Roman" panose="02020603050405020304" pitchFamily="18" charset="0"/>
                        </a:rPr>
                        <a:t>Name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effectLst/>
                          <a:latin typeface="Times New Roman" panose="02020603050405020304" pitchFamily="18" charset="0"/>
                        </a:rPr>
                        <a:t>Gender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Fever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Cough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Test-1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Test-2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Test-3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Test-4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Jack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Mary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Jim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53755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id="{55592C7D-B1A5-4444-95DA-34F13D0C1F00}"/>
              </a:ext>
            </a:extLst>
          </p:cNvPr>
          <p:cNvSpPr txBox="1"/>
          <p:nvPr/>
        </p:nvSpPr>
        <p:spPr bwMode="auto">
          <a:xfrm>
            <a:off x="756000" y="106680"/>
            <a:ext cx="4464072" cy="4924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914400" eaLnBrk="1" latinLnBrk="0" hangingPunct="1">
              <a:lnSpc>
                <a:spcPct val="100000"/>
              </a:lnSpc>
              <a:buNone/>
              <a:defRPr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>
                <a:sym typeface="Times New Roman" panose="02020603050405020304" pitchFamily="18" charset="0"/>
              </a:rPr>
              <a:t>3.4 </a:t>
            </a:r>
            <a:r>
              <a:rPr lang="zh-CN" altLang="en-US">
                <a:sym typeface="Times New Roman" panose="02020603050405020304" pitchFamily="18" charset="0"/>
              </a:rPr>
              <a:t>数值属性的邻近性度量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84074C1-F033-4557-801A-B5F297642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405304"/>
              </p:ext>
            </p:extLst>
          </p:nvPr>
        </p:nvGraphicFramePr>
        <p:xfrm>
          <a:off x="2159732" y="756000"/>
          <a:ext cx="4824537" cy="20736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08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179">
                  <a:extLst>
                    <a:ext uri="{9D8B030D-6E8A-4147-A177-3AD203B41FA5}">
                      <a16:colId xmlns:a16="http://schemas.microsoft.com/office/drawing/2014/main" val="1531408110"/>
                    </a:ext>
                  </a:extLst>
                </a:gridCol>
                <a:gridCol w="1608179">
                  <a:extLst>
                    <a:ext uri="{9D8B030D-6E8A-4147-A177-3AD203B41FA5}">
                      <a16:colId xmlns:a16="http://schemas.microsoft.com/office/drawing/2014/main" val="3303742658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point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attribute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attribute 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x1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x2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x3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53755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x4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33503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split orient="vert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685800" y="2856363"/>
            <a:ext cx="8458200" cy="3821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cs typeface="+mn-ea"/>
                <a:sym typeface="Times New Roman" panose="02020603050405020304" pitchFamily="18" charset="0"/>
              </a:rPr>
              <a:t>闵可夫斯</a:t>
            </a:r>
            <a:r>
              <a:rPr lang="zh-CN" altLang="en-US" sz="2400">
                <a:cs typeface="+mn-ea"/>
                <a:sym typeface="Times New Roman" panose="02020603050405020304" pitchFamily="18" charset="0"/>
              </a:rPr>
              <a:t>基距离</a:t>
            </a:r>
            <a:endParaRPr lang="en-US" altLang="zh-CN" sz="2400" dirty="0">
              <a:cs typeface="+mn-ea"/>
              <a:sym typeface="Times New Roman" panose="02020603050405020304" pitchFamily="18" charset="0"/>
            </a:endParaRPr>
          </a:p>
          <a:p>
            <a:pPr marL="0" indent="0" algn="just" fontAlgn="base">
              <a:lnSpc>
                <a:spcPct val="20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None/>
            </a:pPr>
            <a:endParaRPr lang="en-US" altLang="zh-CN" sz="2400" dirty="0"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cs typeface="+mn-ea"/>
                <a:sym typeface="Times New Roman" panose="02020603050405020304" pitchFamily="18" charset="0"/>
              </a:rPr>
              <a:t>性质</a:t>
            </a:r>
            <a:endParaRPr lang="en-US" altLang="zh-CN" sz="2400" dirty="0">
              <a:cs typeface="+mn-ea"/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200" dirty="0">
                <a:sym typeface="Times New Roman" panose="02020603050405020304" pitchFamily="18" charset="0"/>
              </a:rPr>
              <a:t>d(i, j) &gt; 0 if i ≠ j, and d(i, i) = 0 (</a:t>
            </a:r>
            <a:r>
              <a:rPr lang="zh-CN" altLang="en-US" sz="2200">
                <a:sym typeface="Times New Roman" panose="02020603050405020304" pitchFamily="18" charset="0"/>
              </a:rPr>
              <a:t>正定性</a:t>
            </a:r>
            <a:r>
              <a:rPr lang="en-US" altLang="zh-CN" sz="2200" dirty="0">
                <a:sym typeface="Times New Roman" panose="02020603050405020304" pitchFamily="18" charset="0"/>
              </a:rPr>
              <a:t>)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200" dirty="0">
                <a:sym typeface="Times New Roman" panose="02020603050405020304" pitchFamily="18" charset="0"/>
              </a:rPr>
              <a:t>d(i, j) = d(j, </a:t>
            </a:r>
            <a:r>
              <a:rPr lang="en-US" altLang="zh-CN" sz="2200">
                <a:sym typeface="Times New Roman" panose="02020603050405020304" pitchFamily="18" charset="0"/>
              </a:rPr>
              <a:t>i)  (</a:t>
            </a:r>
            <a:r>
              <a:rPr lang="zh-CN" altLang="en-US" sz="2200">
                <a:sym typeface="Times New Roman" panose="02020603050405020304" pitchFamily="18" charset="0"/>
              </a:rPr>
              <a:t>对称性</a:t>
            </a:r>
            <a:r>
              <a:rPr lang="en-US" altLang="zh-CN" sz="2200" dirty="0">
                <a:sym typeface="Times New Roman" panose="02020603050405020304" pitchFamily="18" charset="0"/>
              </a:rPr>
              <a:t>)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200" dirty="0">
                <a:sym typeface="Times New Roman" panose="02020603050405020304" pitchFamily="18" charset="0"/>
              </a:rPr>
              <a:t>d(i, j</a:t>
            </a:r>
            <a:r>
              <a:rPr lang="en-US" altLang="zh-CN" sz="2200">
                <a:sym typeface="Times New Roman" panose="02020603050405020304" pitchFamily="18" charset="0"/>
              </a:rPr>
              <a:t>) </a:t>
            </a:r>
            <a:r>
              <a:rPr lang="en-US" altLang="zh-C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</a:t>
            </a:r>
            <a:r>
              <a:rPr lang="en-US" altLang="zh-CN" sz="2200">
                <a:sym typeface="Times New Roman" panose="02020603050405020304" pitchFamily="18" charset="0"/>
              </a:rPr>
              <a:t> </a:t>
            </a:r>
            <a:r>
              <a:rPr lang="en-US" altLang="zh-CN" sz="2200" dirty="0">
                <a:sym typeface="Times New Roman" panose="02020603050405020304" pitchFamily="18" charset="0"/>
              </a:rPr>
              <a:t>d(i, k) + d(k, </a:t>
            </a:r>
            <a:r>
              <a:rPr lang="en-US" altLang="zh-CN" sz="2200">
                <a:sym typeface="Times New Roman" panose="02020603050405020304" pitchFamily="18" charset="0"/>
              </a:rPr>
              <a:t>j)  </a:t>
            </a:r>
            <a:r>
              <a:rPr lang="en-US" altLang="zh-CN" sz="2200" dirty="0">
                <a:sym typeface="Times New Roman" panose="02020603050405020304" pitchFamily="18" charset="0"/>
              </a:rPr>
              <a:t>(</a:t>
            </a:r>
            <a:r>
              <a:rPr lang="zh-CN" altLang="en-US" sz="2200" dirty="0">
                <a:sym typeface="Times New Roman" panose="02020603050405020304" pitchFamily="18" charset="0"/>
              </a:rPr>
              <a:t>三角</a:t>
            </a:r>
            <a:r>
              <a:rPr lang="zh-CN" altLang="en-US" sz="2200">
                <a:sym typeface="Times New Roman" panose="02020603050405020304" pitchFamily="18" charset="0"/>
              </a:rPr>
              <a:t>不等性</a:t>
            </a:r>
            <a:r>
              <a:rPr lang="en-US" altLang="zh-CN" sz="2200">
                <a:sym typeface="Times New Roman" panose="02020603050405020304" pitchFamily="18" charset="0"/>
              </a:rPr>
              <a:t>)</a:t>
            </a:r>
            <a:endParaRPr lang="en-US" altLang="zh-CN" sz="2200" dirty="0">
              <a:sym typeface="Times New Roman" panose="02020603050405020304" pitchFamily="18" charset="0"/>
            </a:endParaRPr>
          </a:p>
        </p:txBody>
      </p:sp>
      <p:pic>
        <p:nvPicPr>
          <p:cNvPr id="5" name="Picture 7" descr="eqminkowski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0" y="3573016"/>
            <a:ext cx="7492441" cy="67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3">
            <a:extLst>
              <a:ext uri="{FF2B5EF4-FFF2-40B4-BE49-F238E27FC236}">
                <a16:creationId xmlns:a16="http://schemas.microsoft.com/office/drawing/2014/main" id="{71C742D1-AED4-4F41-B829-6DBEDE0BEEEF}"/>
              </a:ext>
            </a:extLst>
          </p:cNvPr>
          <p:cNvSpPr txBox="1"/>
          <p:nvPr/>
        </p:nvSpPr>
        <p:spPr bwMode="auto">
          <a:xfrm>
            <a:off x="756000" y="106680"/>
            <a:ext cx="4464072" cy="4924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914400" eaLnBrk="1" latinLnBrk="0" hangingPunct="1">
              <a:lnSpc>
                <a:spcPct val="100000"/>
              </a:lnSpc>
              <a:buNone/>
              <a:defRPr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>
                <a:sym typeface="Times New Roman" panose="02020603050405020304" pitchFamily="18" charset="0"/>
              </a:rPr>
              <a:t>3.4 </a:t>
            </a:r>
            <a:r>
              <a:rPr lang="zh-CN" altLang="en-US">
                <a:sym typeface="Times New Roman" panose="02020603050405020304" pitchFamily="18" charset="0"/>
              </a:rPr>
              <a:t>数值属性的邻近性度量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0C36082-B024-4648-8D3E-12DD0E425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253026"/>
              </p:ext>
            </p:extLst>
          </p:nvPr>
        </p:nvGraphicFramePr>
        <p:xfrm>
          <a:off x="2159732" y="756000"/>
          <a:ext cx="4824537" cy="20736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08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179">
                  <a:extLst>
                    <a:ext uri="{9D8B030D-6E8A-4147-A177-3AD203B41FA5}">
                      <a16:colId xmlns:a16="http://schemas.microsoft.com/office/drawing/2014/main" val="1531408110"/>
                    </a:ext>
                  </a:extLst>
                </a:gridCol>
                <a:gridCol w="1608179">
                  <a:extLst>
                    <a:ext uri="{9D8B030D-6E8A-4147-A177-3AD203B41FA5}">
                      <a16:colId xmlns:a16="http://schemas.microsoft.com/office/drawing/2014/main" val="3303742658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point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attribute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attribute 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x1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x2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x3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53755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x4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33503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split orient="vert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1574262"/>
            <a:ext cx="8458200" cy="371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cs typeface="+mn-ea"/>
                <a:sym typeface="Times New Roman" panose="02020603050405020304" pitchFamily="18" charset="0"/>
              </a:rPr>
              <a:t>h</a:t>
            </a:r>
            <a:r>
              <a:rPr lang="en-US" altLang="zh-CN" sz="2400" dirty="0">
                <a:cs typeface="+mn-ea"/>
                <a:sym typeface="Times New Roman" panose="02020603050405020304" pitchFamily="18" charset="0"/>
              </a:rPr>
              <a:t> = 1</a:t>
            </a:r>
            <a:r>
              <a:rPr lang="zh-CN" altLang="en-US" sz="2400" dirty="0">
                <a:cs typeface="+mn-ea"/>
                <a:sym typeface="Times New Roman" panose="02020603050405020304" pitchFamily="18" charset="0"/>
              </a:rPr>
              <a:t>：</a:t>
            </a:r>
            <a:r>
              <a:rPr lang="zh-CN" altLang="en-US" sz="2400">
                <a:cs typeface="+mn-ea"/>
                <a:sym typeface="Times New Roman" panose="02020603050405020304" pitchFamily="18" charset="0"/>
              </a:rPr>
              <a:t>曼哈顿距离</a:t>
            </a:r>
            <a:r>
              <a:rPr lang="en-US" altLang="zh-CN" sz="2400">
                <a:cs typeface="+mn-ea"/>
                <a:sym typeface="Times New Roman" panose="02020603050405020304" pitchFamily="18" charset="0"/>
              </a:rPr>
              <a:t> </a:t>
            </a:r>
            <a:endParaRPr lang="en-US" altLang="zh-CN" sz="2200" dirty="0"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400" dirty="0"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cs typeface="+mn-ea"/>
                <a:sym typeface="Times New Roman" panose="02020603050405020304" pitchFamily="18" charset="0"/>
              </a:rPr>
              <a:t>h </a:t>
            </a:r>
            <a:r>
              <a:rPr lang="en-US" altLang="zh-CN" sz="2400" dirty="0">
                <a:cs typeface="+mn-ea"/>
                <a:sym typeface="Times New Roman" panose="02020603050405020304" pitchFamily="18" charset="0"/>
              </a:rPr>
              <a:t>= 2:  </a:t>
            </a:r>
            <a:r>
              <a:rPr lang="zh-CN" altLang="en-US" sz="2400">
                <a:cs typeface="+mn-ea"/>
                <a:sym typeface="Times New Roman" panose="02020603050405020304" pitchFamily="18" charset="0"/>
              </a:rPr>
              <a:t>欧氏距离</a:t>
            </a:r>
            <a:endParaRPr lang="en-US" altLang="zh-CN" dirty="0"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400" dirty="0"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cs typeface="+mn-ea"/>
                <a:sym typeface="Times New Roman" panose="02020603050405020304" pitchFamily="18" charset="0"/>
              </a:rPr>
              <a:t>h </a:t>
            </a:r>
            <a:r>
              <a:rPr lang="en-US" altLang="zh-CN" sz="2400" i="1">
                <a:cs typeface="Times New Roman" panose="02020603050405020304" pitchFamily="18" charset="0"/>
              </a:rPr>
              <a:t> </a:t>
            </a:r>
            <a:r>
              <a:rPr lang="en-US" altLang="zh-CN" sz="2400"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400">
                <a:cs typeface="Times New Roman" panose="02020603050405020304" pitchFamily="18" charset="0"/>
              </a:rPr>
              <a:t> </a:t>
            </a:r>
            <a:r>
              <a:rPr lang="en-US" altLang="zh-CN" sz="2400"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zh-CN" sz="2400">
                <a:cs typeface="+mn-ea"/>
                <a:sym typeface="Times New Roman" panose="02020603050405020304" pitchFamily="18" charset="0"/>
              </a:rPr>
              <a:t>.  </a:t>
            </a:r>
            <a:r>
              <a:rPr lang="en-US" altLang="zh-CN" sz="2400" dirty="0">
                <a:cs typeface="+mn-ea"/>
                <a:sym typeface="Times New Roman" panose="02020603050405020304" pitchFamily="18" charset="0"/>
              </a:rPr>
              <a:t>“</a:t>
            </a:r>
            <a:r>
              <a:rPr lang="zh-CN" altLang="en-US" sz="2400">
                <a:cs typeface="+mn-ea"/>
                <a:sym typeface="Times New Roman" panose="02020603050405020304" pitchFamily="18" charset="0"/>
              </a:rPr>
              <a:t>上确界距离</a:t>
            </a:r>
            <a:r>
              <a:rPr lang="en-US" altLang="zh-CN" sz="2400" dirty="0">
                <a:cs typeface="+mn-ea"/>
                <a:sym typeface="Times New Roman" panose="02020603050405020304" pitchFamily="18" charset="0"/>
              </a:rPr>
              <a:t>” </a:t>
            </a:r>
            <a:r>
              <a:rPr lang="en-US" altLang="zh-CN" sz="2400">
                <a:cs typeface="+mn-ea"/>
                <a:sym typeface="Times New Roman" panose="02020603050405020304" pitchFamily="18" charset="0"/>
              </a:rPr>
              <a:t>. </a:t>
            </a:r>
            <a:endParaRPr lang="en-US" altLang="zh-CN" sz="2400" dirty="0"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5222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52881"/>
              </p:ext>
            </p:extLst>
          </p:nvPr>
        </p:nvGraphicFramePr>
        <p:xfrm>
          <a:off x="1294511" y="3872392"/>
          <a:ext cx="6554978" cy="765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98" name="Equation" r:id="rId4" imgW="5003800" imgH="584200" progId="Equation.3">
                  <p:embed/>
                </p:oleObj>
              </mc:Choice>
              <mc:Fallback>
                <p:oleObj name="Equation" r:id="rId4" imgW="5003800" imgH="584200" progId="Equation.3">
                  <p:embed/>
                  <p:pic>
                    <p:nvPicPr>
                      <p:cNvPr id="0" name="图片 963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4511" y="3872392"/>
                        <a:ext cx="6554978" cy="7653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441737"/>
              </p:ext>
            </p:extLst>
          </p:nvPr>
        </p:nvGraphicFramePr>
        <p:xfrm>
          <a:off x="1717421" y="2399178"/>
          <a:ext cx="5709158" cy="574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99" name="Microsoft Equation 3.0" r:id="rId6" imgW="4292600" imgH="431800" progId="Equation.3">
                  <p:embed/>
                </p:oleObj>
              </mc:Choice>
              <mc:Fallback>
                <p:oleObj name="Microsoft Equation 3.0" r:id="rId6" imgW="4292600" imgH="431800" progId="Equation.3">
                  <p:embed/>
                  <p:pic>
                    <p:nvPicPr>
                      <p:cNvPr id="0" name="图片 963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7421" y="2399178"/>
                        <a:ext cx="5709158" cy="5742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8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190" y="5392505"/>
            <a:ext cx="5985620" cy="109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eqminkowski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0" y="805621"/>
            <a:ext cx="7492441" cy="67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标题 3">
            <a:extLst>
              <a:ext uri="{FF2B5EF4-FFF2-40B4-BE49-F238E27FC236}">
                <a16:creationId xmlns:a16="http://schemas.microsoft.com/office/drawing/2014/main" id="{BE5136D4-EE3E-46CA-93F9-3BB0B9ADB948}"/>
              </a:ext>
            </a:extLst>
          </p:cNvPr>
          <p:cNvSpPr txBox="1"/>
          <p:nvPr/>
        </p:nvSpPr>
        <p:spPr bwMode="auto">
          <a:xfrm>
            <a:off x="756000" y="106680"/>
            <a:ext cx="4464072" cy="4924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914400" eaLnBrk="1" latinLnBrk="0" hangingPunct="1">
              <a:lnSpc>
                <a:spcPct val="100000"/>
              </a:lnSpc>
              <a:buNone/>
              <a:defRPr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>
                <a:sym typeface="Times New Roman" panose="02020603050405020304" pitchFamily="18" charset="0"/>
              </a:rPr>
              <a:t>3.4 </a:t>
            </a:r>
            <a:r>
              <a:rPr lang="zh-CN" altLang="en-US">
                <a:sym typeface="Times New Roman" panose="02020603050405020304" pitchFamily="18" charset="0"/>
              </a:rPr>
              <a:t>数值属性的邻近性度量</a:t>
            </a:r>
          </a:p>
        </p:txBody>
      </p:sp>
    </p:spTree>
  </p:cSld>
  <p:clrMapOvr>
    <a:masterClrMapping/>
  </p:clrMapOvr>
  <p:transition spd="med">
    <p:split orient="vert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>
            <p:custDataLst>
              <p:tags r:id="rId3"/>
            </p:custDataLst>
          </p:nvPr>
        </p:nvSpPr>
        <p:spPr>
          <a:xfrm>
            <a:off x="6819153" y="3682905"/>
            <a:ext cx="7315200" cy="1129041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3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en-US" altLang="zh-CN" sz="23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[</a:t>
            </a:r>
            <a:r>
              <a:rPr lang="zh-CN" altLang="en-US" sz="23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填空</a:t>
            </a:r>
            <a:r>
              <a:rPr lang="en-US" altLang="zh-CN" sz="23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1] </a:t>
            </a:r>
          </a:p>
          <a:p>
            <a:endParaRPr lang="en-US" altLang="zh-CN" sz="2300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endParaRPr lang="en-US" altLang="zh-CN" sz="2300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r>
              <a:rPr lang="zh-CN" altLang="en-US" sz="23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en-US" altLang="zh-CN" sz="23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[</a:t>
            </a:r>
            <a:r>
              <a:rPr lang="zh-CN" altLang="en-US" sz="23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填空</a:t>
            </a:r>
            <a:r>
              <a:rPr lang="en-US" altLang="zh-CN" sz="23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2]</a:t>
            </a:r>
          </a:p>
          <a:p>
            <a:endParaRPr lang="en-US" altLang="zh-CN" sz="2300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endParaRPr lang="en-US" altLang="zh-CN" sz="2300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r>
              <a:rPr lang="zh-CN" altLang="en-US" sz="23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en-US" altLang="zh-CN" sz="23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[</a:t>
            </a:r>
            <a:r>
              <a:rPr lang="zh-CN" altLang="en-US" sz="23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填空</a:t>
            </a:r>
            <a:r>
              <a:rPr lang="en-US" altLang="zh-CN" sz="23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3] </a:t>
            </a:r>
            <a:endParaRPr lang="zh-CN" altLang="en-US" sz="2300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>
          <a:xfrm>
            <a:off x="6984269" y="5988371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0" y="6503525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200">
                <a:solidFill>
                  <a:srgbClr val="F84F4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正常使用填空题需</a:t>
            </a:r>
            <a:r>
              <a:rPr lang="en-US" altLang="zh-CN" sz="1200">
                <a:solidFill>
                  <a:srgbClr val="F84F4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以上版本雨课堂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469709" y="2943917"/>
            <a:ext cx="7088312" cy="2667095"/>
          </a:xfrm>
          <a:prstGeom prst="rect">
            <a:avLst/>
          </a:prstGeom>
          <a:noFill/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lang="en-US" altLang="zh-CN" b="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h</a:t>
            </a:r>
            <a:r>
              <a:rPr lang="en-US" altLang="zh-CN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 = 1</a:t>
            </a:r>
            <a:r>
              <a:rPr lang="zh-CN" altLang="en-US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：曼哈顿距离，   </a:t>
            </a:r>
            <a:r>
              <a:rPr lang="zh-CN" altLang="en-US" b="0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求</a:t>
            </a:r>
            <a:r>
              <a:rPr lang="en-US" altLang="zh-CN" b="0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x1</a:t>
            </a:r>
            <a:r>
              <a:rPr lang="zh-CN" altLang="en-US" b="0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和</a:t>
            </a:r>
            <a:r>
              <a:rPr lang="en-US" altLang="zh-CN" b="0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x2</a:t>
            </a:r>
            <a:r>
              <a:rPr lang="zh-CN" altLang="en-US" b="0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之间的曼哈顿距离：</a:t>
            </a:r>
            <a:endParaRPr lang="en-US" altLang="zh-CN" b="0" dirty="0">
              <a:solidFill>
                <a:srgbClr val="FF66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603050405020304" pitchFamily="18" charset="0"/>
            </a:endParaRPr>
          </a:p>
          <a:p>
            <a:pPr lvl="1" eaLnBrk="1" hangingPunct="1">
              <a:buClr>
                <a:srgbClr val="FF6600"/>
              </a:buClr>
              <a:buFont typeface="Wingdings" panose="05000000000000000000" pitchFamily="2" charset="2"/>
              <a:buChar char="l"/>
            </a:pPr>
            <a:endParaRPr lang="en-US" altLang="zh-CN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603050405020304" pitchFamily="18" charset="0"/>
            </a:endParaRPr>
          </a:p>
          <a:p>
            <a:pPr eaLnBrk="1" hangingPunct="1">
              <a:buClr>
                <a:srgbClr val="FF6600"/>
              </a:buClr>
              <a:buFont typeface="Wingdings" panose="05000000000000000000" pitchFamily="2" charset="2"/>
              <a:buChar char="l"/>
            </a:pPr>
            <a:endParaRPr lang="en-US" altLang="zh-CN" b="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603050405020304" pitchFamily="18" charset="0"/>
            </a:endParaRPr>
          </a:p>
          <a:p>
            <a:pPr eaLnBrk="1" hangingPunct="1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lang="en-US" altLang="zh-CN" b="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h </a:t>
            </a:r>
            <a:r>
              <a:rPr lang="en-US" altLang="zh-CN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= 2:  </a:t>
            </a:r>
            <a:r>
              <a:rPr lang="zh-CN" altLang="en-US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欧氏距离</a:t>
            </a:r>
            <a:r>
              <a:rPr lang="zh-CN" altLang="en-US" b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，   </a:t>
            </a:r>
            <a:r>
              <a:rPr lang="zh-CN" altLang="en-US" b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求</a:t>
            </a:r>
            <a:r>
              <a:rPr lang="en-US" altLang="zh-CN" b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x1</a:t>
            </a:r>
            <a:r>
              <a:rPr lang="zh-CN" altLang="en-US" b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和</a:t>
            </a:r>
            <a:r>
              <a:rPr lang="en-US" altLang="zh-CN" b="0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x2</a:t>
            </a:r>
            <a:r>
              <a:rPr lang="zh-CN" altLang="en-US" b="0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之间的欧式</a:t>
            </a:r>
            <a:r>
              <a:rPr lang="zh-CN" altLang="en-US" b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距离：</a:t>
            </a:r>
            <a:endParaRPr lang="en-US" altLang="zh-CN" b="0" dirty="0">
              <a:solidFill>
                <a:srgbClr val="FF66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603050405020304" pitchFamily="18" charset="0"/>
            </a:endParaRPr>
          </a:p>
          <a:p>
            <a:pPr marL="342900" lvl="4" indent="-342900" eaLnBrk="1" hangingPunct="1"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endParaRPr lang="en-US" altLang="zh-CN" b="0" dirty="0">
              <a:solidFill>
                <a:srgbClr val="FF66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603050405020304" pitchFamily="18" charset="0"/>
            </a:endParaRPr>
          </a:p>
          <a:p>
            <a:pPr eaLnBrk="1" hangingPunct="1">
              <a:buClr>
                <a:srgbClr val="FF6600"/>
              </a:buClr>
              <a:buFont typeface="Wingdings" panose="05000000000000000000" pitchFamily="2" charset="2"/>
              <a:buChar char="l"/>
            </a:pPr>
            <a:endParaRPr lang="en-US" altLang="zh-CN" b="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603050405020304" pitchFamily="18" charset="0"/>
            </a:endParaRPr>
          </a:p>
          <a:p>
            <a:pPr eaLnBrk="1" hangingPunct="1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lang="en-US" altLang="zh-CN" b="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h </a:t>
            </a:r>
            <a:r>
              <a:rPr lang="en-US" altLang="zh-CN"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>
                <a:cs typeface="Times New Roman" panose="02020603050405020304" pitchFamily="18" charset="0"/>
              </a:rPr>
              <a:t> </a:t>
            </a:r>
            <a:r>
              <a:rPr lang="en-US" altLang="zh-CN"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zh-CN" b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.  </a:t>
            </a:r>
            <a:r>
              <a:rPr lang="en-US" altLang="zh-CN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“</a:t>
            </a:r>
            <a:r>
              <a:rPr lang="zh-CN" altLang="en-US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上确界距离</a:t>
            </a:r>
            <a:r>
              <a:rPr lang="en-US" altLang="zh-CN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” . </a:t>
            </a:r>
            <a:r>
              <a:rPr lang="zh-CN" altLang="en-US" b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，</a:t>
            </a:r>
            <a:r>
              <a:rPr lang="zh-CN" altLang="en-US" b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求</a:t>
            </a:r>
            <a:r>
              <a:rPr lang="en-US" altLang="zh-CN" b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x1</a:t>
            </a:r>
            <a:r>
              <a:rPr lang="zh-CN" altLang="en-US" b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和</a:t>
            </a:r>
            <a:r>
              <a:rPr lang="en-US" altLang="zh-CN" b="0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x2</a:t>
            </a:r>
            <a:r>
              <a:rPr lang="zh-CN" altLang="en-US" b="0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之间的上确界</a:t>
            </a:r>
            <a:r>
              <a:rPr lang="zh-CN" altLang="en-US" b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距离：</a:t>
            </a:r>
            <a:endParaRPr lang="en-US" altLang="zh-CN" b="0" dirty="0">
              <a:solidFill>
                <a:srgbClr val="FF66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603050405020304" pitchFamily="18" charset="0"/>
            </a:endParaRPr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483221"/>
              </p:ext>
            </p:extLst>
          </p:nvPr>
        </p:nvGraphicFramePr>
        <p:xfrm>
          <a:off x="967398" y="4521171"/>
          <a:ext cx="5354066" cy="625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4" name="Equation" r:id="rId13" imgW="5003800" imgH="584200" progId="Equation.3">
                  <p:embed/>
                </p:oleObj>
              </mc:Choice>
              <mc:Fallback>
                <p:oleObj name="Equation" r:id="rId13" imgW="5003800" imgH="584200" progId="Equation.3">
                  <p:embed/>
                  <p:pic>
                    <p:nvPicPr>
                      <p:cNvPr id="0" name="图片 1127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398" y="4521171"/>
                        <a:ext cx="5354066" cy="6250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0712659"/>
              </p:ext>
            </p:extLst>
          </p:nvPr>
        </p:nvGraphicFramePr>
        <p:xfrm>
          <a:off x="1151825" y="3486228"/>
          <a:ext cx="4936490" cy="496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5" name="Microsoft Equation 3.0" r:id="rId15" imgW="4292600" imgH="431800" progId="Equation.3">
                  <p:embed/>
                </p:oleObj>
              </mc:Choice>
              <mc:Fallback>
                <p:oleObj name="Microsoft Equation 3.0" r:id="rId15" imgW="4292600" imgH="431800" progId="Equation.3">
                  <p:embed/>
                  <p:pic>
                    <p:nvPicPr>
                      <p:cNvPr id="0" name="图片 1127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1825" y="3486228"/>
                        <a:ext cx="4936490" cy="4965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17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351" y="5464347"/>
            <a:ext cx="5441473" cy="997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BE7F7C31-0E04-45E9-84CC-A49082CB8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28581"/>
              </p:ext>
            </p:extLst>
          </p:nvPr>
        </p:nvGraphicFramePr>
        <p:xfrm>
          <a:off x="2159732" y="756000"/>
          <a:ext cx="4824537" cy="20736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08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179">
                  <a:extLst>
                    <a:ext uri="{9D8B030D-6E8A-4147-A177-3AD203B41FA5}">
                      <a16:colId xmlns:a16="http://schemas.microsoft.com/office/drawing/2014/main" val="1531408110"/>
                    </a:ext>
                  </a:extLst>
                </a:gridCol>
                <a:gridCol w="1608179">
                  <a:extLst>
                    <a:ext uri="{9D8B030D-6E8A-4147-A177-3AD203B41FA5}">
                      <a16:colId xmlns:a16="http://schemas.microsoft.com/office/drawing/2014/main" val="3303742658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point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attribute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attribute 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x1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x2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x3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53755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x4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335030"/>
                  </a:ext>
                </a:extLst>
              </a:tr>
            </a:tbl>
          </a:graphicData>
        </a:graphic>
      </p:graphicFrame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填空题</a:t>
              </a:r>
            </a:p>
          </p:txBody>
        </p:sp>
        <p:sp>
          <p:nvSpPr>
            <p:cNvPr id="11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3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5" name="图片 4"/>
          <p:cNvPicPr/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>
    <p:split orient="vert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81" name="Rectangle 16"/>
          <p:cNvSpPr>
            <a:spLocks noChangeArrowheads="1"/>
          </p:cNvSpPr>
          <p:nvPr/>
        </p:nvSpPr>
        <p:spPr bwMode="auto">
          <a:xfrm>
            <a:off x="3595688" y="772636"/>
            <a:ext cx="2576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  <a:sym typeface="Times New Roman" panose="02020603050405020304" pitchFamily="18" charset="0"/>
              </a:rPr>
              <a:t>曼哈顿距离</a:t>
            </a:r>
            <a:r>
              <a:rPr lang="en-US" altLang="zh-CN" sz="2400" b="1">
                <a:latin typeface="Times New Roman" panose="02020603050405020304" pitchFamily="18" charset="0"/>
                <a:sym typeface="Times New Roman" panose="02020603050405020304" pitchFamily="18" charset="0"/>
              </a:rPr>
              <a:t> (L</a:t>
            </a:r>
            <a:r>
              <a:rPr lang="en-US" altLang="zh-CN" sz="2400" b="1" baseline="-25000">
                <a:latin typeface="Times New Roman" panose="02020603050405020304" pitchFamily="18" charset="0"/>
                <a:sym typeface="Times New Roman" panose="02020603050405020304" pitchFamily="18" charset="0"/>
              </a:rPr>
              <a:t>1</a:t>
            </a:r>
            <a:r>
              <a:rPr lang="en-US" altLang="zh-CN" sz="2400" b="1">
                <a:latin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54282" name="Rectangle 17"/>
          <p:cNvSpPr>
            <a:spLocks noChangeArrowheads="1"/>
          </p:cNvSpPr>
          <p:nvPr/>
        </p:nvSpPr>
        <p:spPr bwMode="auto">
          <a:xfrm>
            <a:off x="3595688" y="2780928"/>
            <a:ext cx="20056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  <a:sym typeface="Times New Roman" panose="02020603050405020304" pitchFamily="18" charset="0"/>
              </a:rPr>
              <a:t>欧氏距离</a:t>
            </a:r>
            <a:r>
              <a:rPr lang="en-US" altLang="zh-CN" sz="2400" b="1">
                <a:latin typeface="Times New Roman" panose="02020603050405020304" pitchFamily="18" charset="0"/>
                <a:sym typeface="Times New Roman" panose="02020603050405020304" pitchFamily="18" charset="0"/>
              </a:rPr>
              <a:t> (L</a:t>
            </a:r>
            <a:r>
              <a:rPr lang="en-US" altLang="zh-CN" sz="2400" b="1" baseline="-25000">
                <a:latin typeface="Times New Roman" panose="02020603050405020304" pitchFamily="18" charset="0"/>
                <a:sym typeface="Times New Roman" panose="02020603050405020304" pitchFamily="18" charset="0"/>
              </a:rPr>
              <a:t>2</a:t>
            </a:r>
            <a:r>
              <a:rPr lang="en-US" altLang="zh-CN" sz="2400" b="1">
                <a:latin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54283" name="Rectangle 18"/>
          <p:cNvSpPr>
            <a:spLocks noChangeArrowheads="1"/>
          </p:cNvSpPr>
          <p:nvPr/>
        </p:nvSpPr>
        <p:spPr bwMode="auto">
          <a:xfrm>
            <a:off x="3595688" y="4797152"/>
            <a:ext cx="1822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  <a:sym typeface="Times New Roman" panose="02020603050405020304" pitchFamily="18" charset="0"/>
              </a:rPr>
              <a:t>上确界距离</a:t>
            </a:r>
            <a:r>
              <a:rPr lang="en-US" altLang="zh-CN" sz="2400" b="1">
                <a:latin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12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434656"/>
              </p:ext>
            </p:extLst>
          </p:nvPr>
        </p:nvGraphicFramePr>
        <p:xfrm>
          <a:off x="265113" y="2941320"/>
          <a:ext cx="3006725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03" name="SmartDraw" r:id="rId4" imgW="4380230" imgH="5551805" progId="SmartDraw.2">
                  <p:embed/>
                </p:oleObj>
              </mc:Choice>
              <mc:Fallback>
                <p:oleObj name="SmartDraw" r:id="rId4" imgW="4380230" imgH="5551805" progId="SmartDraw.2">
                  <p:embed/>
                  <p:pic>
                    <p:nvPicPr>
                      <p:cNvPr id="0" name="图片 975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13" y="2941320"/>
                        <a:ext cx="3006725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标题 3">
            <a:extLst>
              <a:ext uri="{FF2B5EF4-FFF2-40B4-BE49-F238E27FC236}">
                <a16:creationId xmlns:a16="http://schemas.microsoft.com/office/drawing/2014/main" id="{EF08CDB3-659B-4185-AED3-E7885DBA8DC8}"/>
              </a:ext>
            </a:extLst>
          </p:cNvPr>
          <p:cNvSpPr txBox="1"/>
          <p:nvPr/>
        </p:nvSpPr>
        <p:spPr bwMode="auto">
          <a:xfrm>
            <a:off x="756000" y="106680"/>
            <a:ext cx="4464072" cy="4924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914400" eaLnBrk="1" latinLnBrk="0" hangingPunct="1">
              <a:lnSpc>
                <a:spcPct val="100000"/>
              </a:lnSpc>
              <a:buNone/>
              <a:defRPr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>
                <a:sym typeface="Times New Roman" panose="02020603050405020304" pitchFamily="18" charset="0"/>
              </a:rPr>
              <a:t>3.4 </a:t>
            </a:r>
            <a:r>
              <a:rPr lang="zh-CN" altLang="en-US">
                <a:sym typeface="Times New Roman" panose="02020603050405020304" pitchFamily="18" charset="0"/>
              </a:rPr>
              <a:t>数值属性的邻近性度量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75F3CB56-75C2-4F86-BDED-4EE61445A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26921"/>
              </p:ext>
            </p:extLst>
          </p:nvPr>
        </p:nvGraphicFramePr>
        <p:xfrm>
          <a:off x="265113" y="774443"/>
          <a:ext cx="2976384" cy="194698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192">
                  <a:extLst>
                    <a:ext uri="{9D8B030D-6E8A-4147-A177-3AD203B41FA5}">
                      <a16:colId xmlns:a16="http://schemas.microsoft.com/office/drawing/2014/main" val="1531408110"/>
                    </a:ext>
                  </a:extLst>
                </a:gridCol>
                <a:gridCol w="1110192">
                  <a:extLst>
                    <a:ext uri="{9D8B030D-6E8A-4147-A177-3AD203B41FA5}">
                      <a16:colId xmlns:a16="http://schemas.microsoft.com/office/drawing/2014/main" val="3303742658"/>
                    </a:ext>
                  </a:extLst>
                </a:gridCol>
              </a:tblGrid>
              <a:tr h="4056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point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attribute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attribute 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x1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x2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x3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537550"/>
                  </a:ext>
                </a:extLst>
              </a:tr>
              <a:tr h="3853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x4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335030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3FC5E80-7C51-4E63-B4BB-A2ACE8C72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421712"/>
              </p:ext>
            </p:extLst>
          </p:nvPr>
        </p:nvGraphicFramePr>
        <p:xfrm>
          <a:off x="3848284" y="1268757"/>
          <a:ext cx="4756164" cy="1368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91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65">
                  <a:extLst>
                    <a:ext uri="{9D8B030D-6E8A-4147-A177-3AD203B41FA5}">
                      <a16:colId xmlns:a16="http://schemas.microsoft.com/office/drawing/2014/main" val="1531408110"/>
                    </a:ext>
                  </a:extLst>
                </a:gridCol>
                <a:gridCol w="1016065">
                  <a:extLst>
                    <a:ext uri="{9D8B030D-6E8A-4147-A177-3AD203B41FA5}">
                      <a16:colId xmlns:a16="http://schemas.microsoft.com/office/drawing/2014/main" val="1887004701"/>
                    </a:ext>
                  </a:extLst>
                </a:gridCol>
                <a:gridCol w="1016065">
                  <a:extLst>
                    <a:ext uri="{9D8B030D-6E8A-4147-A177-3AD203B41FA5}">
                      <a16:colId xmlns:a16="http://schemas.microsoft.com/office/drawing/2014/main" val="3970292324"/>
                    </a:ext>
                  </a:extLst>
                </a:gridCol>
                <a:gridCol w="1016065">
                  <a:extLst>
                    <a:ext uri="{9D8B030D-6E8A-4147-A177-3AD203B41FA5}">
                      <a16:colId xmlns:a16="http://schemas.microsoft.com/office/drawing/2014/main" val="3303742658"/>
                    </a:ext>
                  </a:extLst>
                </a:gridCol>
              </a:tblGrid>
              <a:tr h="285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x1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x2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x3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x4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7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x1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7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x2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7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x3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537550"/>
                  </a:ext>
                </a:extLst>
              </a:tr>
              <a:tr h="2707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x4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335030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7221228B-9DC8-4B6F-9988-2606315C0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8428"/>
              </p:ext>
            </p:extLst>
          </p:nvPr>
        </p:nvGraphicFramePr>
        <p:xfrm>
          <a:off x="3848284" y="3281514"/>
          <a:ext cx="4756164" cy="1368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91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65">
                  <a:extLst>
                    <a:ext uri="{9D8B030D-6E8A-4147-A177-3AD203B41FA5}">
                      <a16:colId xmlns:a16="http://schemas.microsoft.com/office/drawing/2014/main" val="1531408110"/>
                    </a:ext>
                  </a:extLst>
                </a:gridCol>
                <a:gridCol w="1016065">
                  <a:extLst>
                    <a:ext uri="{9D8B030D-6E8A-4147-A177-3AD203B41FA5}">
                      <a16:colId xmlns:a16="http://schemas.microsoft.com/office/drawing/2014/main" val="1887004701"/>
                    </a:ext>
                  </a:extLst>
                </a:gridCol>
                <a:gridCol w="1016065">
                  <a:extLst>
                    <a:ext uri="{9D8B030D-6E8A-4147-A177-3AD203B41FA5}">
                      <a16:colId xmlns:a16="http://schemas.microsoft.com/office/drawing/2014/main" val="3970292324"/>
                    </a:ext>
                  </a:extLst>
                </a:gridCol>
                <a:gridCol w="1016065">
                  <a:extLst>
                    <a:ext uri="{9D8B030D-6E8A-4147-A177-3AD203B41FA5}">
                      <a16:colId xmlns:a16="http://schemas.microsoft.com/office/drawing/2014/main" val="3303742658"/>
                    </a:ext>
                  </a:extLst>
                </a:gridCol>
              </a:tblGrid>
              <a:tr h="285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7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2.828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5.099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7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2.828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1.414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7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1.414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537550"/>
                  </a:ext>
                </a:extLst>
              </a:tr>
              <a:tr h="2707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5.099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335030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00F25E0-3AAA-4727-BB84-80BA4313B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741433"/>
              </p:ext>
            </p:extLst>
          </p:nvPr>
        </p:nvGraphicFramePr>
        <p:xfrm>
          <a:off x="3848284" y="5298038"/>
          <a:ext cx="4756164" cy="1368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91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65">
                  <a:extLst>
                    <a:ext uri="{9D8B030D-6E8A-4147-A177-3AD203B41FA5}">
                      <a16:colId xmlns:a16="http://schemas.microsoft.com/office/drawing/2014/main" val="1531408110"/>
                    </a:ext>
                  </a:extLst>
                </a:gridCol>
                <a:gridCol w="1016065">
                  <a:extLst>
                    <a:ext uri="{9D8B030D-6E8A-4147-A177-3AD203B41FA5}">
                      <a16:colId xmlns:a16="http://schemas.microsoft.com/office/drawing/2014/main" val="1887004701"/>
                    </a:ext>
                  </a:extLst>
                </a:gridCol>
                <a:gridCol w="1016065">
                  <a:extLst>
                    <a:ext uri="{9D8B030D-6E8A-4147-A177-3AD203B41FA5}">
                      <a16:colId xmlns:a16="http://schemas.microsoft.com/office/drawing/2014/main" val="3970292324"/>
                    </a:ext>
                  </a:extLst>
                </a:gridCol>
                <a:gridCol w="1016065">
                  <a:extLst>
                    <a:ext uri="{9D8B030D-6E8A-4147-A177-3AD203B41FA5}">
                      <a16:colId xmlns:a16="http://schemas.microsoft.com/office/drawing/2014/main" val="3303742658"/>
                    </a:ext>
                  </a:extLst>
                </a:gridCol>
              </a:tblGrid>
              <a:tr h="285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</a:t>
                      </a:r>
                      <a:r>
                        <a:rPr 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Symbol" panose="05050102010706020507" pitchFamily="18" charset="2"/>
                        </a:rPr>
                        <a:t>¥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7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7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7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537550"/>
                  </a:ext>
                </a:extLst>
              </a:tr>
              <a:tr h="2707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33503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split orient="vert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458200" cy="462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cs typeface="+mn-ea"/>
                <a:sym typeface="Times New Roman" panose="02020603050405020304" pitchFamily="18" charset="0"/>
              </a:rPr>
              <a:t>余弦相似性</a:t>
            </a:r>
            <a:endParaRPr lang="en-US" altLang="zh-CN" sz="2400" dirty="0">
              <a:cs typeface="+mn-ea"/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 dirty="0">
                <a:sym typeface="Times New Roman" panose="02020603050405020304" pitchFamily="18" charset="0"/>
              </a:rPr>
              <a:t>一个文档可以用词频向量来表示（注意：词的</a:t>
            </a:r>
            <a:r>
              <a:rPr lang="zh-CN" altLang="en-US" sz="2200">
                <a:sym typeface="Times New Roman" panose="02020603050405020304" pitchFamily="18" charset="0"/>
              </a:rPr>
              <a:t>对齐）</a:t>
            </a:r>
            <a:endParaRPr lang="en-US" altLang="zh-CN" sz="2200" dirty="0"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endParaRPr lang="en-US" altLang="zh-CN" sz="2200" dirty="0"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endParaRPr lang="en-US" altLang="zh-CN" sz="2200" dirty="0"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endParaRPr lang="en-US" altLang="zh-CN" sz="2200" dirty="0">
              <a:sym typeface="Times New Roman" panose="02020603050405020304" pitchFamily="18" charset="0"/>
            </a:endParaRPr>
          </a:p>
          <a:p>
            <a:pPr marL="457200" lvl="1" indent="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None/>
            </a:pPr>
            <a:endParaRPr lang="en-US" altLang="zh-CN" sz="2200" dirty="0"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>
                <a:sym typeface="Times New Roman" panose="02020603050405020304" pitchFamily="18" charset="0"/>
              </a:rPr>
              <a:t>余弦度量</a:t>
            </a:r>
            <a:endParaRPr lang="en-US" altLang="zh-CN" sz="2200" dirty="0">
              <a:sym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Clr>
                <a:srgbClr val="FF6600"/>
              </a:buClr>
            </a:pPr>
            <a:r>
              <a:rPr lang="en-US" altLang="zh-CN">
                <a:sym typeface="Times New Roman" panose="02020603050405020304" pitchFamily="18" charset="0"/>
              </a:rPr>
              <a:t>cos(d1, d2</a:t>
            </a:r>
            <a:r>
              <a:rPr lang="en-US" altLang="zh-CN" dirty="0">
                <a:sym typeface="Times New Roman" panose="02020603050405020304" pitchFamily="18" charset="0"/>
              </a:rPr>
              <a:t>) </a:t>
            </a:r>
            <a:r>
              <a:rPr lang="en-US" altLang="zh-CN">
                <a:sym typeface="Times New Roman" panose="02020603050405020304" pitchFamily="18" charset="0"/>
              </a:rPr>
              <a:t>=  (d1 </a:t>
            </a:r>
            <a:r>
              <a:rPr lang="en-US" altLang="zh-CN" b="1"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b="1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>
                <a:sym typeface="Times New Roman" panose="02020603050405020304" pitchFamily="18" charset="0"/>
              </a:rPr>
              <a:t> d2) /||d1|| ||d2</a:t>
            </a:r>
            <a:r>
              <a:rPr lang="en-US" altLang="zh-CN" dirty="0">
                <a:sym typeface="Times New Roman" panose="02020603050405020304" pitchFamily="18" charset="0"/>
              </a:rPr>
              <a:t>|| , </a:t>
            </a:r>
          </a:p>
        </p:txBody>
      </p:sp>
      <p:pic>
        <p:nvPicPr>
          <p:cNvPr id="57349" name="Picture 4" descr="eqtabl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2102181"/>
            <a:ext cx="8640000" cy="132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3"/>
          <p:cNvSpPr txBox="1"/>
          <p:nvPr/>
        </p:nvSpPr>
        <p:spPr bwMode="auto">
          <a:xfrm>
            <a:off x="756000" y="108000"/>
            <a:ext cx="3527968" cy="4924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914400" eaLnBrk="1" latinLnBrk="0" hangingPunct="1">
              <a:lnSpc>
                <a:spcPct val="100000"/>
              </a:lnSpc>
              <a:buNone/>
              <a:defRPr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>
                <a:sym typeface="Times New Roman" panose="02020603050405020304" pitchFamily="18" charset="0"/>
              </a:rPr>
              <a:t>3.5 </a:t>
            </a:r>
            <a:r>
              <a:rPr lang="zh-CN" altLang="en-US">
                <a:sym typeface="Times New Roman" panose="02020603050405020304" pitchFamily="18" charset="0"/>
              </a:rPr>
              <a:t>余弦</a:t>
            </a:r>
            <a:r>
              <a:rPr lang="zh-CN" altLang="en-US" dirty="0">
                <a:sym typeface="Times New Roman" panose="02020603050405020304" pitchFamily="18" charset="0"/>
              </a:rPr>
              <a:t>相似性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91680" y="3509469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Baseball wins a score in the season (0,0,1,1,0,1,1,0,1)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1680" y="3958223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In the season, soccer loss a score (0,0,0,0,1,0,1,0,1,1)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4737776" y="6021288"/>
            <a:ext cx="1274384" cy="547019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[</a:t>
            </a: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填空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1] </a:t>
            </a:r>
            <a:endParaRPr lang="zh-CN" altLang="en-US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>
          <a:xfrm>
            <a:off x="6721793" y="6215063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作答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3E3A5BD4-24E0-4C4F-8AD2-1114B2EF3DF5}"/>
              </a:ext>
            </a:extLst>
          </p:cNvPr>
          <p:cNvSpPr txBox="1">
            <a:spLocks noChangeArrowheads="1"/>
          </p:cNvSpPr>
          <p:nvPr/>
        </p:nvSpPr>
        <p:spPr>
          <a:xfrm>
            <a:off x="252000" y="756000"/>
            <a:ext cx="8458200" cy="58316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cs typeface="+mn-ea"/>
                <a:sym typeface="Times New Roman" panose="02020603050405020304" pitchFamily="18" charset="0"/>
              </a:rPr>
              <a:t>余弦相似性</a:t>
            </a:r>
            <a:endParaRPr lang="en-US" altLang="zh-CN" sz="2400">
              <a:cs typeface="+mn-ea"/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>
                <a:sym typeface="Times New Roman" panose="02020603050405020304" pitchFamily="18" charset="0"/>
              </a:rPr>
              <a:t>一个文档可以用词频向量来表示（注意：词的对齐）</a:t>
            </a:r>
            <a:endParaRPr lang="en-US" altLang="zh-CN" sz="2200"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endParaRPr lang="en-US" altLang="zh-CN" sz="2200"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endParaRPr lang="en-US" altLang="zh-CN" sz="2200"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endParaRPr lang="en-US" altLang="zh-CN" sz="2200">
              <a:sym typeface="Times New Roman" panose="02020603050405020304" pitchFamily="18" charset="0"/>
            </a:endParaRPr>
          </a:p>
          <a:p>
            <a:pPr marL="457200" lvl="1" indent="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Arial" panose="020B0604020202020204" pitchFamily="34" charset="0"/>
              <a:buNone/>
            </a:pPr>
            <a:endParaRPr lang="en-US" altLang="zh-CN" sz="2200">
              <a:sym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>
                <a:sym typeface="Times New Roman" panose="02020603050405020304" pitchFamily="18" charset="0"/>
              </a:rPr>
              <a:t>余弦度量</a:t>
            </a:r>
            <a:endParaRPr lang="en-US" altLang="zh-CN" sz="2200">
              <a:sym typeface="Times New Roman" panose="02020603050405020304" pitchFamily="18" charset="0"/>
            </a:endParaRPr>
          </a:p>
          <a:p>
            <a:pPr lvl="2" fontAlgn="auto">
              <a:lnSpc>
                <a:spcPct val="150000"/>
              </a:lnSpc>
              <a:spcAft>
                <a:spcPts val="0"/>
              </a:spcAft>
              <a:buClr>
                <a:srgbClr val="FF6600"/>
              </a:buClr>
            </a:pPr>
            <a:r>
              <a:rPr lang="en-US" altLang="zh-CN">
                <a:sym typeface="Times New Roman" panose="02020603050405020304" pitchFamily="18" charset="0"/>
              </a:rPr>
              <a:t>cos(d1, d2) =  (d1 </a:t>
            </a:r>
            <a:r>
              <a:rPr lang="en-US" altLang="zh-CN" b="1"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b="1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>
                <a:sym typeface="Times New Roman" panose="02020603050405020304" pitchFamily="18" charset="0"/>
              </a:rPr>
              <a:t> d2) /||d1|| ||d2|| , </a:t>
            </a:r>
          </a:p>
          <a:p>
            <a:pPr lvl="2" fontAlgn="auto">
              <a:lnSpc>
                <a:spcPct val="200000"/>
              </a:lnSpc>
              <a:spcAft>
                <a:spcPts val="0"/>
              </a:spcAft>
              <a:buClr>
                <a:srgbClr val="FF6600"/>
              </a:buClr>
            </a:pPr>
            <a:endParaRPr lang="en-US" altLang="zh-CN">
              <a:sym typeface="Times New Roman" panose="02020603050405020304" pitchFamily="18" charset="0"/>
            </a:endParaRPr>
          </a:p>
          <a:p>
            <a:pPr lvl="2" fontAlgn="auto">
              <a:lnSpc>
                <a:spcPct val="150000"/>
              </a:lnSpc>
              <a:spcAft>
                <a:spcPts val="0"/>
              </a:spcAft>
              <a:buClr>
                <a:srgbClr val="FF6600"/>
              </a:buClr>
            </a:pPr>
            <a:r>
              <a:rPr lang="zh-CN" altLang="en-US">
                <a:solidFill>
                  <a:srgbClr val="FF6600"/>
                </a:solidFill>
                <a:sym typeface="Times New Roman" panose="02020603050405020304" pitchFamily="18" charset="0"/>
              </a:rPr>
              <a:t>求这两篇文档的余弦相似性：</a:t>
            </a:r>
            <a:endParaRPr lang="en-US" altLang="zh-CN" dirty="0">
              <a:solidFill>
                <a:srgbClr val="FF6600"/>
              </a:solidFill>
              <a:sym typeface="Times New Roman" panose="02020603050405020304" pitchFamily="18" charset="0"/>
            </a:endParaRPr>
          </a:p>
        </p:txBody>
      </p:sp>
      <p:pic>
        <p:nvPicPr>
          <p:cNvPr id="19" name="Picture 4" descr="eqtable">
            <a:extLst>
              <a:ext uri="{FF2B5EF4-FFF2-40B4-BE49-F238E27FC236}">
                <a16:creationId xmlns:a16="http://schemas.microsoft.com/office/drawing/2014/main" id="{214B9C01-DB66-4240-9EDC-EE43C8A97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2102181"/>
            <a:ext cx="8640000" cy="132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F4808A1F-E6A6-42F1-9786-F39250834777}"/>
              </a:ext>
            </a:extLst>
          </p:cNvPr>
          <p:cNvSpPr txBox="1"/>
          <p:nvPr/>
        </p:nvSpPr>
        <p:spPr>
          <a:xfrm>
            <a:off x="1691680" y="3509469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Baseball wins a score in the season (0,0,1,1,0,1,1,0,1)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B994F8C2-EE20-404A-905F-55296669B237}"/>
              </a:ext>
            </a:extLst>
          </p:cNvPr>
          <p:cNvSpPr txBox="1"/>
          <p:nvPr/>
        </p:nvSpPr>
        <p:spPr>
          <a:xfrm>
            <a:off x="1691680" y="3958223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In the season, soccer loss a score (0,0,0,0,1,0,1,0,1,1)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C218EC7-1900-4BA1-A42B-F16297F79B30}"/>
              </a:ext>
            </a:extLst>
          </p:cNvPr>
          <p:cNvSpPr/>
          <p:nvPr/>
        </p:nvSpPr>
        <p:spPr>
          <a:xfrm>
            <a:off x="1115616" y="5337876"/>
            <a:ext cx="396044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eaLnBrk="1" hangingPunct="1"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000" i="1">
                <a:solidFill>
                  <a:srgbClr val="FF6600"/>
                </a:solidFill>
                <a:latin typeface="+mn-lt"/>
                <a:cs typeface="Times New Roman" panose="02020603050405020304" pitchFamily="18" charset="0"/>
              </a:rPr>
              <a:t>d</a:t>
            </a:r>
            <a:r>
              <a:rPr lang="en-US" altLang="zh-CN" sz="2000" i="1" baseline="-30000">
                <a:solidFill>
                  <a:srgbClr val="FF6600"/>
                </a:solidFill>
                <a:latin typeface="+mn-lt"/>
                <a:cs typeface="Times New Roman" panose="02020603050405020304" pitchFamily="18" charset="0"/>
              </a:rPr>
              <a:t>1</a:t>
            </a:r>
            <a:r>
              <a:rPr lang="en-US" altLang="zh-CN" sz="2000" i="1">
                <a:solidFill>
                  <a:srgbClr val="FF66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solidFill>
                  <a:srgbClr val="FF6600"/>
                </a:solidFill>
                <a:latin typeface="+mn-lt"/>
                <a:cs typeface="Times New Roman" panose="02020603050405020304" pitchFamily="18" charset="0"/>
              </a:rPr>
              <a:t>=  (5, 0, 3, 0, 2, 0, 0, 2, 0, 0)</a:t>
            </a:r>
          </a:p>
          <a:p>
            <a:pPr lvl="1" algn="just" eaLnBrk="1" hangingPunct="1"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000" i="1">
                <a:solidFill>
                  <a:srgbClr val="FF6600"/>
                </a:solidFill>
                <a:latin typeface="+mn-lt"/>
                <a:cs typeface="Times New Roman" panose="02020603050405020304" pitchFamily="18" charset="0"/>
              </a:rPr>
              <a:t>d</a:t>
            </a:r>
            <a:r>
              <a:rPr lang="en-US" altLang="zh-CN" sz="2000" i="1" baseline="-30000">
                <a:solidFill>
                  <a:srgbClr val="FF6600"/>
                </a:solidFill>
                <a:latin typeface="+mn-lt"/>
                <a:cs typeface="Times New Roman" panose="02020603050405020304" pitchFamily="18" charset="0"/>
              </a:rPr>
              <a:t>2</a:t>
            </a:r>
            <a:r>
              <a:rPr lang="en-US" altLang="zh-CN" sz="2000">
                <a:solidFill>
                  <a:srgbClr val="FF6600"/>
                </a:solidFill>
                <a:latin typeface="+mn-lt"/>
                <a:cs typeface="Times New Roman" panose="02020603050405020304" pitchFamily="18" charset="0"/>
              </a:rPr>
              <a:t> =  (3, 0, 2, 0, 1, 1, 0, 1, 0, 1)</a:t>
            </a:r>
            <a:endParaRPr lang="en-US" altLang="zh-CN" sz="2000" dirty="0">
              <a:solidFill>
                <a:srgbClr val="FF6600"/>
              </a:solidFill>
              <a:latin typeface="+mn-lt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填空题</a:t>
              </a:r>
            </a:p>
          </p:txBody>
        </p:sp>
        <p:sp>
          <p:nvSpPr>
            <p:cNvPr id="11" name="TipText"/>
            <p:cNvSpPr txBox="1"/>
            <p:nvPr>
              <p:custDataLst>
                <p:tags r:id="rId9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5" name="图片 4"/>
          <p:cNvPicPr/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>
    <p:split orient="vert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1667512"/>
            <a:ext cx="8640000" cy="4361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cs typeface="+mn-ea"/>
                <a:sym typeface="Times New Roman" panose="02020603050405020304" pitchFamily="18" charset="0"/>
              </a:rPr>
              <a:t>例如：</a:t>
            </a:r>
            <a:endParaRPr lang="en-US" altLang="zh-CN" sz="2400" dirty="0">
              <a:cs typeface="+mn-ea"/>
              <a:sym typeface="Times New Roman" panose="02020603050405020304" pitchFamily="18" charset="0"/>
            </a:endParaRPr>
          </a:p>
          <a:p>
            <a:pPr marL="360000" lvl="1" indent="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None/>
            </a:pPr>
            <a:r>
              <a:rPr lang="en-US" altLang="zh-CN" sz="2000">
                <a:sym typeface="Times New Roman" panose="02020603050405020304" pitchFamily="18" charset="0"/>
              </a:rPr>
              <a:t>d1 =  </a:t>
            </a:r>
            <a:r>
              <a:rPr lang="en-US" altLang="zh-CN" sz="2000" dirty="0">
                <a:sym typeface="Times New Roman" panose="02020603050405020304" pitchFamily="18" charset="0"/>
              </a:rPr>
              <a:t>(5, 0, 3, 0, 2, 0, 0, 2, 0, 0)</a:t>
            </a:r>
          </a:p>
          <a:p>
            <a:pPr marL="360000" lvl="1" indent="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None/>
            </a:pPr>
            <a:r>
              <a:rPr lang="en-US" altLang="zh-CN" sz="2000">
                <a:sym typeface="Times New Roman" panose="02020603050405020304" pitchFamily="18" charset="0"/>
              </a:rPr>
              <a:t>d2</a:t>
            </a:r>
            <a:r>
              <a:rPr lang="en-US" altLang="zh-CN" sz="2000" dirty="0">
                <a:sym typeface="Times New Roman" panose="02020603050405020304" pitchFamily="18" charset="0"/>
              </a:rPr>
              <a:t> </a:t>
            </a:r>
            <a:r>
              <a:rPr lang="en-US" altLang="zh-CN" sz="2000">
                <a:sym typeface="Times New Roman" panose="02020603050405020304" pitchFamily="18" charset="0"/>
              </a:rPr>
              <a:t>=  </a:t>
            </a:r>
            <a:r>
              <a:rPr lang="en-US" altLang="zh-CN" sz="2000" dirty="0">
                <a:sym typeface="Times New Roman" panose="02020603050405020304" pitchFamily="18" charset="0"/>
              </a:rPr>
              <a:t>(3, 0, 2, 0, 1, 1, 0, 1, 0, 1)</a:t>
            </a:r>
          </a:p>
          <a:p>
            <a:pPr marL="360000" lvl="1" indent="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None/>
            </a:pPr>
            <a:endParaRPr lang="en-US" altLang="zh-CN" sz="2000" dirty="0">
              <a:sym typeface="Times New Roman" panose="02020603050405020304" pitchFamily="18" charset="0"/>
            </a:endParaRPr>
          </a:p>
          <a:p>
            <a:pPr marL="360000" lvl="1" indent="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None/>
            </a:pPr>
            <a:r>
              <a:rPr lang="en-US" altLang="zh-CN" sz="2000">
                <a:sym typeface="Times New Roman" panose="02020603050405020304" pitchFamily="18" charset="0"/>
              </a:rPr>
              <a:t>d1</a:t>
            </a:r>
            <a:r>
              <a:rPr lang="en-US" altLang="zh-CN" sz="2000">
                <a:cs typeface="Times New Roman" panose="02020603050405020304" pitchFamily="18" charset="0"/>
                <a:sym typeface="Symbol" panose="05050102010706020507" pitchFamily="18" charset="2"/>
              </a:rPr>
              <a:t> </a:t>
            </a:r>
            <a:r>
              <a:rPr lang="en-US" altLang="zh-CN" sz="2000">
                <a:sym typeface="Times New Roman" panose="02020603050405020304" pitchFamily="18" charset="0"/>
              </a:rPr>
              <a:t>d2 </a:t>
            </a:r>
            <a:r>
              <a:rPr lang="en-US" altLang="zh-CN" sz="2000" dirty="0">
                <a:sym typeface="Times New Roman" panose="02020603050405020304" pitchFamily="18" charset="0"/>
              </a:rPr>
              <a:t>= 5*3+0*0+3*2+0*0+2*1+0*1+0*1+2*1+0*0+0*1 = 25</a:t>
            </a:r>
          </a:p>
          <a:p>
            <a:pPr marL="360000" lvl="1" indent="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None/>
            </a:pPr>
            <a:r>
              <a:rPr lang="en-US" altLang="zh-CN" sz="2000">
                <a:sym typeface="Times New Roman" panose="02020603050405020304" pitchFamily="18" charset="0"/>
              </a:rPr>
              <a:t>||d1</a:t>
            </a:r>
            <a:r>
              <a:rPr lang="en-US" altLang="zh-CN" sz="2000" dirty="0">
                <a:sym typeface="Times New Roman" panose="02020603050405020304" pitchFamily="18" charset="0"/>
              </a:rPr>
              <a:t>||= </a:t>
            </a:r>
            <a:r>
              <a:rPr lang="en-US" altLang="zh-CN" sz="2000">
                <a:sym typeface="Times New Roman" panose="02020603050405020304" pitchFamily="18" charset="0"/>
              </a:rPr>
              <a:t>(5*5+0*0+3*3+0*0+2*2+0*0+0*0+2*2+0*0+0*0)0.5=(42)0.5</a:t>
            </a:r>
            <a:r>
              <a:rPr lang="en-US" altLang="zh-CN" sz="2000" dirty="0">
                <a:sym typeface="Times New Roman" panose="02020603050405020304" pitchFamily="18" charset="0"/>
              </a:rPr>
              <a:t>  = 6.481</a:t>
            </a:r>
          </a:p>
          <a:p>
            <a:pPr marL="360000" lvl="1" indent="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None/>
            </a:pPr>
            <a:r>
              <a:rPr lang="en-US" altLang="zh-CN" sz="2000">
                <a:sym typeface="Times New Roman" panose="02020603050405020304" pitchFamily="18" charset="0"/>
              </a:rPr>
              <a:t>||d2</a:t>
            </a:r>
            <a:r>
              <a:rPr lang="en-US" altLang="zh-CN" sz="2000" dirty="0">
                <a:sym typeface="Times New Roman" panose="02020603050405020304" pitchFamily="18" charset="0"/>
              </a:rPr>
              <a:t>||= </a:t>
            </a:r>
            <a:r>
              <a:rPr lang="en-US" altLang="zh-CN" sz="2000">
                <a:sym typeface="Times New Roman" panose="02020603050405020304" pitchFamily="18" charset="0"/>
              </a:rPr>
              <a:t>(3*3+0*0+2*2+0*0+1*1+1*1+0*0+1*1+0*0+1*1)0.5=(17)0.5</a:t>
            </a:r>
            <a:r>
              <a:rPr lang="en-US" altLang="zh-CN" sz="2000" dirty="0">
                <a:sym typeface="Times New Roman" panose="02020603050405020304" pitchFamily="18" charset="0"/>
              </a:rPr>
              <a:t> = 4.12</a:t>
            </a:r>
          </a:p>
          <a:p>
            <a:pPr marL="360000" lvl="1" indent="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None/>
            </a:pPr>
            <a:r>
              <a:rPr lang="en-US" altLang="zh-CN" sz="2000">
                <a:sym typeface="Times New Roman" panose="02020603050405020304" pitchFamily="18" charset="0"/>
              </a:rPr>
              <a:t>cos(d1, d2</a:t>
            </a:r>
            <a:r>
              <a:rPr lang="en-US" altLang="zh-CN" sz="2000" dirty="0">
                <a:sym typeface="Times New Roman" panose="02020603050405020304" pitchFamily="18" charset="0"/>
              </a:rPr>
              <a:t> ) </a:t>
            </a:r>
            <a:r>
              <a:rPr lang="en-US" altLang="zh-CN" sz="2000">
                <a:sym typeface="Times New Roman" panose="02020603050405020304" pitchFamily="18" charset="0"/>
              </a:rPr>
              <a:t>= 0.94</a:t>
            </a:r>
            <a:endParaRPr lang="en-US" altLang="zh-CN" sz="2000" dirty="0">
              <a:sym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1600" y="908720"/>
            <a:ext cx="696652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>
              <a:lnSpc>
                <a:spcPct val="90000"/>
              </a:lnSpc>
            </a:pPr>
            <a:r>
              <a:rPr lang="en-US" altLang="zh-CN" sz="28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cos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d</a:t>
            </a:r>
            <a:r>
              <a:rPr lang="en-US" altLang="zh-CN" sz="2800" i="1" baseline="-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1</a:t>
            </a:r>
            <a:r>
              <a:rPr lang="en-US" altLang="zh-CN" sz="2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, d</a:t>
            </a:r>
            <a:r>
              <a:rPr lang="en-US" altLang="zh-CN" sz="2800" i="1" baseline="-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) =  (</a:t>
            </a:r>
            <a:r>
              <a:rPr lang="en-US" altLang="zh-CN" sz="28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d</a:t>
            </a:r>
            <a:r>
              <a:rPr lang="en-US" altLang="zh-CN" sz="2800" i="1" baseline="-30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1</a:t>
            </a:r>
            <a:r>
              <a:rPr lang="en-US" altLang="zh-CN" sz="28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z="2800"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d</a:t>
            </a:r>
            <a:r>
              <a:rPr lang="en-US" altLang="zh-CN" sz="2800" i="1" baseline="-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) /||</a:t>
            </a:r>
            <a:r>
              <a:rPr lang="en-US" altLang="zh-CN" sz="2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d</a:t>
            </a:r>
            <a:r>
              <a:rPr lang="en-US" altLang="zh-CN" sz="2800" i="1" baseline="-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|| ||</a:t>
            </a:r>
            <a:r>
              <a:rPr lang="en-US" altLang="zh-CN" sz="2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d</a:t>
            </a:r>
            <a:r>
              <a:rPr lang="en-US" altLang="zh-CN" sz="2800" i="1" baseline="-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603050405020304" pitchFamily="18" charset="0"/>
              </a:rPr>
              <a:t>|| ,</a:t>
            </a:r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47D7927A-3D13-42AF-806F-F5F7542A6EDC}"/>
              </a:ext>
            </a:extLst>
          </p:cNvPr>
          <p:cNvSpPr txBox="1"/>
          <p:nvPr/>
        </p:nvSpPr>
        <p:spPr bwMode="auto">
          <a:xfrm>
            <a:off x="756000" y="106680"/>
            <a:ext cx="4464072" cy="4924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914400" eaLnBrk="1" latinLnBrk="0" hangingPunct="1">
              <a:lnSpc>
                <a:spcPct val="100000"/>
              </a:lnSpc>
              <a:buNone/>
              <a:defRPr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>
                <a:sym typeface="Times New Roman" panose="02020603050405020304" pitchFamily="18" charset="0"/>
              </a:rPr>
              <a:t>3.5 </a:t>
            </a:r>
            <a:r>
              <a:rPr lang="zh-CN" altLang="en-US">
                <a:sym typeface="Times New Roman" panose="02020603050405020304" pitchFamily="18" charset="0"/>
              </a:rPr>
              <a:t>余弦相似性</a:t>
            </a:r>
          </a:p>
        </p:txBody>
      </p:sp>
    </p:spTree>
  </p:cSld>
  <p:clrMapOvr>
    <a:masterClrMapping/>
  </p:clrMapOvr>
  <p:transition spd="med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所谓高维数据，指的是</a:t>
            </a:r>
          </a:p>
        </p:txBody>
      </p:sp>
      <p:sp>
        <p:nvSpPr>
          <p:cNvPr id="5" name="TextBox 4"/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数据对象很多</a:t>
            </a:r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数据属性很多</a:t>
            </a: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9" name="圆角矩形 12">
            <a:extLst>
              <a:ext uri="{FF2B5EF4-FFF2-40B4-BE49-F238E27FC236}">
                <a16:creationId xmlns:a16="http://schemas.microsoft.com/office/drawing/2014/main" id="{B83F2EAA-C842-4EB4-ABC0-C39D7B6EE28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提交</a:t>
            </a:r>
          </a:p>
        </p:txBody>
      </p:sp>
      <p:grpSp>
        <p:nvGrpSpPr>
          <p:cNvPr id="18" name="组合 17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" name="TypeText"/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单选题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13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3" name="图片 2"/>
          <p:cNvPicPr/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>
    <p:split orient="vert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ext Box 2"/>
          <p:cNvSpPr txBox="1">
            <a:spLocks noChangeArrowheads="1"/>
          </p:cNvSpPr>
          <p:nvPr/>
        </p:nvSpPr>
        <p:spPr bwMode="auto">
          <a:xfrm>
            <a:off x="252000" y="1224000"/>
            <a:ext cx="8640000" cy="53876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60000" indent="-360000" algn="just" defTabSz="914400" eaLnBrk="1" latinLnBrk="0" hangingPunct="1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>
                <a:latin typeface="+mn-lt"/>
                <a:ea typeface="+mn-ea"/>
                <a:cs typeface="+mn-ea"/>
              </a:defRPr>
            </a:lvl1pPr>
            <a:lvl2pPr marL="685800" lvl="1" indent="-228600" defTabSz="914400" eaLnBrk="1" latinLnBrk="0" hangingPunct="1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  <a:defRPr sz="2200">
                <a:latin typeface="+mn-lt"/>
                <a:ea typeface="+mn-ea"/>
              </a:defRPr>
            </a:lvl2pPr>
            <a:lvl3pPr marL="1143000" lvl="2" indent="-228600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6600"/>
              </a:buClr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b="1">
                <a:solidFill>
                  <a:srgbClr val="FF6600"/>
                </a:solidFill>
                <a:sym typeface="Times New Roman" panose="02020603050405020304" pitchFamily="18" charset="0"/>
              </a:rPr>
              <a:t>竞赛题目</a:t>
            </a:r>
            <a:endParaRPr lang="zh-CN" altLang="zh-CN" b="1">
              <a:solidFill>
                <a:srgbClr val="FF6600"/>
              </a:solidFill>
              <a:sym typeface="Times New Roman" panose="02020603050405020304" pitchFamily="18" charset="0"/>
            </a:endParaRPr>
          </a:p>
          <a:p>
            <a:pPr lvl="1" algn="just"/>
            <a:r>
              <a:rPr lang="zh-CN" altLang="en-US">
                <a:sym typeface="Times New Roman" panose="02020603050405020304" pitchFamily="18" charset="0"/>
              </a:rPr>
              <a:t>机场拥有巨大的旅客吞吐量，与巨大的人员流动相对应的则是巨大的服务压力。安防、安检、突发事件应急、值机、行李追踪等机场服务都希望能够预测未来的旅客吞吐量，并据此提前调配人力物力，更好的为旅客服务。</a:t>
            </a:r>
            <a:endParaRPr lang="en-US" altLang="zh-CN">
              <a:sym typeface="Times New Roman" panose="02020603050405020304" pitchFamily="18" charset="0"/>
            </a:endParaRPr>
          </a:p>
          <a:p>
            <a:pPr lvl="1" algn="just"/>
            <a:r>
              <a:rPr lang="zh-CN" altLang="en-US">
                <a:sym typeface="Times New Roman" panose="02020603050405020304" pitchFamily="18" charset="0"/>
              </a:rPr>
              <a:t>本次大赛以广州白云机场真实的客流数据为基础，每天数万离港旅客在机场留下百万级的数据记录。希望参赛队伍通过数据算法来构建客流量预测模型。</a:t>
            </a:r>
            <a:endParaRPr lang="en-US" altLang="zh-CN">
              <a:sym typeface="Times New Roman" panose="02020603050405020304" pitchFamily="18" charset="0"/>
            </a:endParaRPr>
          </a:p>
          <a:p>
            <a:pPr lvl="1" algn="just"/>
            <a:r>
              <a:rPr lang="zh-CN" altLang="en-US">
                <a:sym typeface="Times New Roman" panose="02020603050405020304" pitchFamily="18" charset="0"/>
              </a:rPr>
              <a:t>选手需要预测未来三小时（</a:t>
            </a:r>
            <a:r>
              <a:rPr lang="en-US" altLang="zh-CN">
                <a:sym typeface="Times New Roman" panose="02020603050405020304" pitchFamily="18" charset="0"/>
              </a:rPr>
              <a:t>9</a:t>
            </a:r>
            <a:r>
              <a:rPr lang="zh-CN" altLang="en-US">
                <a:sym typeface="Times New Roman" panose="02020603050405020304" pitchFamily="18" charset="0"/>
              </a:rPr>
              <a:t>月</a:t>
            </a:r>
            <a:r>
              <a:rPr lang="en-US" altLang="zh-CN">
                <a:sym typeface="Times New Roman" panose="02020603050405020304" pitchFamily="18" charset="0"/>
              </a:rPr>
              <a:t>25</a:t>
            </a:r>
            <a:r>
              <a:rPr lang="zh-CN" altLang="en-US">
                <a:sym typeface="Times New Roman" panose="02020603050405020304" pitchFamily="18" charset="0"/>
              </a:rPr>
              <a:t>日</a:t>
            </a:r>
            <a:r>
              <a:rPr lang="en-US" altLang="zh-CN">
                <a:sym typeface="Times New Roman" panose="02020603050405020304" pitchFamily="18" charset="0"/>
              </a:rPr>
              <a:t>15:00:00</a:t>
            </a:r>
            <a:r>
              <a:rPr lang="zh-CN" altLang="en-US">
                <a:sym typeface="Times New Roman" panose="02020603050405020304" pitchFamily="18" charset="0"/>
              </a:rPr>
              <a:t>到</a:t>
            </a:r>
            <a:r>
              <a:rPr lang="en-US" altLang="zh-CN">
                <a:sym typeface="Times New Roman" panose="02020603050405020304" pitchFamily="18" charset="0"/>
              </a:rPr>
              <a:t>18:00</a:t>
            </a:r>
            <a:r>
              <a:rPr lang="zh-CN" altLang="en-US">
                <a:sym typeface="Times New Roman" panose="02020603050405020304" pitchFamily="18" charset="0"/>
              </a:rPr>
              <a:t>）的时间窗口里，机场内每个</a:t>
            </a:r>
            <a:r>
              <a:rPr lang="en-US" altLang="zh-CN">
                <a:sym typeface="Times New Roman" panose="02020603050405020304" pitchFamily="18" charset="0"/>
              </a:rPr>
              <a:t>WIFI AP</a:t>
            </a:r>
            <a:r>
              <a:rPr lang="zh-CN" altLang="en-US">
                <a:sym typeface="Times New Roman" panose="02020603050405020304" pitchFamily="18" charset="0"/>
              </a:rPr>
              <a:t>点每</a:t>
            </a:r>
            <a:r>
              <a:rPr lang="en-US" altLang="zh-CN">
                <a:sym typeface="Times New Roman" panose="02020603050405020304" pitchFamily="18" charset="0"/>
              </a:rPr>
              <a:t>10</a:t>
            </a:r>
            <a:r>
              <a:rPr lang="zh-CN" altLang="en-US">
                <a:sym typeface="Times New Roman" panose="02020603050405020304" pitchFamily="18" charset="0"/>
              </a:rPr>
              <a:t>分钟内的平均设备连接数量。</a:t>
            </a:r>
            <a:endParaRPr lang="en-US" altLang="zh-CN">
              <a:sym typeface="Times New Roman" panose="02020603050405020304" pitchFamily="18" charset="0"/>
            </a:endParaRPr>
          </a:p>
        </p:txBody>
      </p:sp>
      <p:sp>
        <p:nvSpPr>
          <p:cNvPr id="4" name="标题 308227">
            <a:extLst>
              <a:ext uri="{FF2B5EF4-FFF2-40B4-BE49-F238E27FC236}">
                <a16:creationId xmlns:a16="http://schemas.microsoft.com/office/drawing/2014/main" id="{EE6C7366-7D1B-4D1A-8370-742A0875780B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152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案例学习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5" name="Text Box 1">
            <a:extLst>
              <a:ext uri="{FF2B5EF4-FFF2-40B4-BE49-F238E27FC236}">
                <a16:creationId xmlns:a16="http://schemas.microsoft.com/office/drawing/2014/main" id="{A0D5F637-9181-4747-8112-0F6DCF80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191" y="720831"/>
            <a:ext cx="3672000" cy="468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  <a:effectLst/>
        </p:spPr>
        <p:txBody>
          <a:bodyPr wrap="square" lIns="432000" anchor="ctr">
            <a:noAutofit/>
          </a:bodyPr>
          <a:lstStyle>
            <a:defPPr>
              <a:defRPr lang="zh-CN"/>
            </a:defPPr>
            <a:lvl1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latin typeface="Arial" panose="020B0604020202090204" pitchFamily="34" charset="0"/>
                <a:ea typeface="楷体_GB2312" pitchFamily="49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latin typeface="Arial" panose="020B0604020202090204" pitchFamily="34" charset="0"/>
                <a:ea typeface="楷体_GB2312" pitchFamily="49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latin typeface="Arial" panose="020B0604020202090204" pitchFamily="34" charset="0"/>
                <a:ea typeface="楷体_GB2312" pitchFamily="49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latin typeface="Arial" panose="020B0604020202090204" pitchFamily="34" charset="0"/>
                <a:ea typeface="楷体_GB2312" pitchFamily="49" charset="-122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latin typeface="Arial" panose="020B0604020202090204" pitchFamily="34" charset="0"/>
                <a:ea typeface="楷体_GB2312" pitchFamily="49" charset="-122"/>
              </a:defRPr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latin typeface="Arial" panose="020B0604020202090204" pitchFamily="34" charset="0"/>
                <a:ea typeface="楷体_GB2312" pitchFamily="49" charset="-122"/>
              </a:defRPr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latin typeface="Arial" panose="020B0604020202090204" pitchFamily="34" charset="0"/>
                <a:ea typeface="楷体_GB2312" pitchFamily="49" charset="-122"/>
              </a:defRPr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 algn="l"/>
            <a:r>
              <a:rPr lang="zh-CN" altLang="en-US" b="0">
                <a:solidFill>
                  <a:srgbClr val="0070C0"/>
                </a:solidFill>
                <a:sym typeface="Times New Roman" panose="02020603050405020304" pitchFamily="18" charset="0"/>
              </a:rPr>
              <a:t>广州白云机场流量预测</a:t>
            </a:r>
            <a:endParaRPr lang="zh-CN" altLang="zh-CN" b="0">
              <a:solidFill>
                <a:srgbClr val="0070C0"/>
              </a:solidFill>
              <a:sym typeface="Times New Roman" panose="02020603050405020304" pitchFamily="18" charset="0"/>
            </a:endParaRPr>
          </a:p>
        </p:txBody>
      </p:sp>
      <p:sp>
        <p:nvSpPr>
          <p:cNvPr id="6" name="Text Box 1">
            <a:extLst>
              <a:ext uri="{FF2B5EF4-FFF2-40B4-BE49-F238E27FC236}">
                <a16:creationId xmlns:a16="http://schemas.microsoft.com/office/drawing/2014/main" id="{FA4C567E-3258-4E03-9809-57169DEB6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20831"/>
            <a:ext cx="1403648" cy="468000"/>
          </a:xfrm>
          <a:prstGeom prst="homePlate">
            <a:avLst/>
          </a:prstGeom>
          <a:solidFill>
            <a:srgbClr val="0070C0"/>
          </a:solidFill>
          <a:ln w="12700">
            <a:solidFill>
              <a:schemeClr val="accent1"/>
            </a:solidFill>
          </a:ln>
          <a:effectLst/>
        </p:spPr>
        <p:txBody>
          <a:bodyPr anchor="ctr">
            <a:no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buSzPct val="100000"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endParaRPr lang="zh-CN" altLang="zh-CN" sz="2400" b="1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252000" y="1224000"/>
            <a:ext cx="8220075" cy="5808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60000" indent="-360000" algn="just" defTabSz="914400" eaLnBrk="1" latinLnBrk="0" hangingPunct="1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b="1">
                <a:solidFill>
                  <a:srgbClr val="FF6600"/>
                </a:solidFill>
                <a:latin typeface="+mn-lt"/>
                <a:ea typeface="+mn-ea"/>
                <a:cs typeface="+mn-ea"/>
              </a:defRPr>
            </a:lvl1pPr>
            <a:lvl2pPr marL="685800" lvl="1" indent="-228600" algn="just" defTabSz="914400" eaLnBrk="1" latinLnBrk="0" hangingPunct="1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  <a:defRPr sz="2200">
                <a:latin typeface="+mn-lt"/>
                <a:ea typeface="+mn-ea"/>
              </a:defRPr>
            </a:lvl2pPr>
            <a:lvl3pPr marL="1143000" lvl="2" indent="-228600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6600"/>
              </a:buClr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>
                <a:sym typeface="Times New Roman" panose="02020603050405020304" pitchFamily="18" charset="0"/>
              </a:rPr>
              <a:t>竞赛数据</a:t>
            </a:r>
            <a:endParaRPr lang="zh-CN" altLang="zh-CN">
              <a:sym typeface="Times New Roman" panose="02020603050405020304" pitchFamily="18" charset="0"/>
            </a:endParaRPr>
          </a:p>
        </p:txBody>
      </p:sp>
      <p:pic>
        <p:nvPicPr>
          <p:cNvPr id="36867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19640" r="7101"/>
          <a:stretch>
            <a:fillRect/>
          </a:stretch>
        </p:blipFill>
        <p:spPr bwMode="auto">
          <a:xfrm>
            <a:off x="180852" y="1804865"/>
            <a:ext cx="8782296" cy="4343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308227">
            <a:extLst>
              <a:ext uri="{FF2B5EF4-FFF2-40B4-BE49-F238E27FC236}">
                <a16:creationId xmlns:a16="http://schemas.microsoft.com/office/drawing/2014/main" id="{A59C6C1C-D79B-45E7-AEA6-9679D4ED99B2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152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案例学习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6" name="Text Box 1">
            <a:extLst>
              <a:ext uri="{FF2B5EF4-FFF2-40B4-BE49-F238E27FC236}">
                <a16:creationId xmlns:a16="http://schemas.microsoft.com/office/drawing/2014/main" id="{ECF3FF51-03FF-431E-8718-01BAA6161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191" y="720831"/>
            <a:ext cx="3672000" cy="468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  <a:effectLst/>
        </p:spPr>
        <p:txBody>
          <a:bodyPr wrap="square" lIns="432000" anchor="ctr">
            <a:noAutofit/>
          </a:bodyPr>
          <a:lstStyle>
            <a:defPPr>
              <a:defRPr lang="zh-CN"/>
            </a:defPPr>
            <a:lvl1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latin typeface="Arial" panose="020B0604020202090204" pitchFamily="34" charset="0"/>
                <a:ea typeface="楷体_GB2312" pitchFamily="49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latin typeface="Arial" panose="020B0604020202090204" pitchFamily="34" charset="0"/>
                <a:ea typeface="楷体_GB2312" pitchFamily="49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latin typeface="Arial" panose="020B0604020202090204" pitchFamily="34" charset="0"/>
                <a:ea typeface="楷体_GB2312" pitchFamily="49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latin typeface="Arial" panose="020B0604020202090204" pitchFamily="34" charset="0"/>
                <a:ea typeface="楷体_GB2312" pitchFamily="49" charset="-122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latin typeface="Arial" panose="020B0604020202090204" pitchFamily="34" charset="0"/>
                <a:ea typeface="楷体_GB2312" pitchFamily="49" charset="-122"/>
              </a:defRPr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latin typeface="Arial" panose="020B0604020202090204" pitchFamily="34" charset="0"/>
                <a:ea typeface="楷体_GB2312" pitchFamily="49" charset="-122"/>
              </a:defRPr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latin typeface="Arial" panose="020B0604020202090204" pitchFamily="34" charset="0"/>
                <a:ea typeface="楷体_GB2312" pitchFamily="49" charset="-122"/>
              </a:defRPr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 algn="l"/>
            <a:r>
              <a:rPr lang="zh-CN" altLang="en-US" b="0">
                <a:solidFill>
                  <a:srgbClr val="0070C0"/>
                </a:solidFill>
                <a:sym typeface="Times New Roman" panose="02020603050405020304" pitchFamily="18" charset="0"/>
              </a:rPr>
              <a:t>广州白云机场流量预测</a:t>
            </a:r>
            <a:endParaRPr lang="zh-CN" altLang="zh-CN" b="0">
              <a:solidFill>
                <a:srgbClr val="0070C0"/>
              </a:solidFill>
              <a:sym typeface="Times New Roman" panose="02020603050405020304" pitchFamily="18" charset="0"/>
            </a:endParaRP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022F490D-AC26-49AF-B1E6-7D7522928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20831"/>
            <a:ext cx="1403648" cy="468000"/>
          </a:xfrm>
          <a:prstGeom prst="homePlate">
            <a:avLst/>
          </a:prstGeom>
          <a:solidFill>
            <a:srgbClr val="0070C0"/>
          </a:solidFill>
          <a:ln w="12700">
            <a:solidFill>
              <a:schemeClr val="accent1"/>
            </a:solidFill>
          </a:ln>
          <a:effectLst/>
        </p:spPr>
        <p:txBody>
          <a:bodyPr anchor="ctr">
            <a:no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buSzPct val="100000"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endParaRPr lang="zh-CN" altLang="zh-CN" sz="2400" b="1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3850383C-CDC9-4740-AEE5-9299FBE42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191" y="720831"/>
            <a:ext cx="3384376" cy="468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  <a:effectLst/>
        </p:spPr>
        <p:txBody>
          <a:bodyPr wrap="square" lIns="432000" anchor="ctr">
            <a:noAutofit/>
          </a:bodyPr>
          <a:lstStyle>
            <a:defPPr>
              <a:defRPr lang="zh-CN"/>
            </a:defPPr>
            <a:lvl1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latin typeface="Arial" panose="020B0604020202090204" pitchFamily="34" charset="0"/>
                <a:ea typeface="楷体_GB2312" pitchFamily="49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latin typeface="Arial" panose="020B0604020202090204" pitchFamily="34" charset="0"/>
                <a:ea typeface="楷体_GB2312" pitchFamily="49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latin typeface="Arial" panose="020B0604020202090204" pitchFamily="34" charset="0"/>
                <a:ea typeface="楷体_GB2312" pitchFamily="49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latin typeface="Arial" panose="020B0604020202090204" pitchFamily="34" charset="0"/>
                <a:ea typeface="楷体_GB2312" pitchFamily="49" charset="-122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latin typeface="Arial" panose="020B0604020202090204" pitchFamily="34" charset="0"/>
                <a:ea typeface="楷体_GB2312" pitchFamily="49" charset="-122"/>
              </a:defRPr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latin typeface="Arial" panose="020B0604020202090204" pitchFamily="34" charset="0"/>
                <a:ea typeface="楷体_GB2312" pitchFamily="49" charset="-122"/>
              </a:defRPr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latin typeface="Arial" panose="020B0604020202090204" pitchFamily="34" charset="0"/>
                <a:ea typeface="楷体_GB2312" pitchFamily="49" charset="-122"/>
              </a:defRPr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 algn="l"/>
            <a:r>
              <a:rPr lang="zh-CN" altLang="en-US" b="0">
                <a:solidFill>
                  <a:srgbClr val="0070C0"/>
                </a:solidFill>
                <a:sym typeface="Times New Roman" panose="02020603050405020304" pitchFamily="18" charset="0"/>
              </a:rPr>
              <a:t>新浪微博转发量预测</a:t>
            </a:r>
            <a:endParaRPr lang="zh-CN" altLang="zh-CN" b="0">
              <a:solidFill>
                <a:srgbClr val="0070C0"/>
              </a:solidFill>
              <a:sym typeface="Times New Roman" panose="02020603050405020304" pitchFamily="18" charset="0"/>
            </a:endParaRPr>
          </a:p>
        </p:txBody>
      </p:sp>
      <p:sp>
        <p:nvSpPr>
          <p:cNvPr id="38914" name="Text Box 1"/>
          <p:cNvSpPr txBox="1">
            <a:spLocks noChangeArrowheads="1"/>
          </p:cNvSpPr>
          <p:nvPr/>
        </p:nvSpPr>
        <p:spPr bwMode="auto">
          <a:xfrm>
            <a:off x="0" y="720831"/>
            <a:ext cx="1403648" cy="468000"/>
          </a:xfrm>
          <a:prstGeom prst="homePlate">
            <a:avLst/>
          </a:prstGeom>
          <a:solidFill>
            <a:srgbClr val="0070C0"/>
          </a:solidFill>
          <a:ln w="12700">
            <a:solidFill>
              <a:schemeClr val="accent1"/>
            </a:solidFill>
          </a:ln>
          <a:effectLst/>
        </p:spPr>
        <p:txBody>
          <a:bodyPr anchor="ctr">
            <a:no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buSzPct val="100000"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endParaRPr lang="zh-CN" altLang="zh-CN" sz="2400" b="1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8915" name="Text Box 2"/>
          <p:cNvSpPr txBox="1">
            <a:spLocks noChangeArrowheads="1"/>
          </p:cNvSpPr>
          <p:nvPr/>
        </p:nvSpPr>
        <p:spPr bwMode="auto">
          <a:xfrm>
            <a:off x="251999" y="1224000"/>
            <a:ext cx="8640000" cy="34277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60000" indent="-360000" algn="just" defTabSz="914400" eaLnBrk="1" latinLnBrk="0" hangingPunct="1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b="1">
                <a:solidFill>
                  <a:srgbClr val="FF6600"/>
                </a:solidFill>
                <a:latin typeface="+mn-lt"/>
                <a:ea typeface="+mn-ea"/>
                <a:cs typeface="+mn-ea"/>
              </a:defRPr>
            </a:lvl1pPr>
            <a:lvl2pPr marL="685800" lvl="1" indent="-228600" algn="just" defTabSz="914400" eaLnBrk="1" latinLnBrk="0" hangingPunct="1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  <a:defRPr sz="2200">
                <a:latin typeface="+mn-lt"/>
                <a:ea typeface="+mn-ea"/>
              </a:defRPr>
            </a:lvl2pPr>
            <a:lvl3pPr marL="1143000" lvl="2" indent="-228600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6600"/>
              </a:buClr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>
                <a:sym typeface="Times New Roman" panose="02020603050405020304" pitchFamily="18" charset="0"/>
              </a:rPr>
              <a:t>竞赛题目</a:t>
            </a:r>
            <a:endParaRPr lang="zh-CN" altLang="zh-CN">
              <a:sym typeface="Times New Roman" panose="02020603050405020304" pitchFamily="18" charset="0"/>
            </a:endParaRPr>
          </a:p>
          <a:p>
            <a:pPr marL="131400" indent="0">
              <a:buNone/>
            </a:pPr>
            <a:r>
              <a:rPr lang="zh-CN" altLang="en-US" b="0">
                <a:solidFill>
                  <a:schemeClr val="tx1"/>
                </a:solidFill>
                <a:sym typeface="Times New Roman" panose="02020603050405020304" pitchFamily="18" charset="0"/>
              </a:rPr>
              <a:t>        对于一条原创博文而言，转发、评论、赞等互动行为能够体现出用户对于博文内容的兴趣程度，也是对博文进行分发控制的重要参考指标。本届赛题的任务就是根据抽样用户的原创博文在发表一天后的转发、评论、赞总数，建立博文的互动模型，并预测用户后续博文在发表一天后的互动情况。</a:t>
            </a:r>
            <a:endParaRPr lang="en-US" altLang="zh-CN" b="0">
              <a:solidFill>
                <a:schemeClr val="tx1"/>
              </a:solidFill>
              <a:sym typeface="Times New Roman" panose="02020603050405020304" pitchFamily="18" charset="0"/>
            </a:endParaRPr>
          </a:p>
        </p:txBody>
      </p:sp>
      <p:sp>
        <p:nvSpPr>
          <p:cNvPr id="4" name="标题 308227">
            <a:extLst>
              <a:ext uri="{FF2B5EF4-FFF2-40B4-BE49-F238E27FC236}">
                <a16:creationId xmlns:a16="http://schemas.microsoft.com/office/drawing/2014/main" id="{E37D9D37-04AC-4117-8CA3-C04BCC15EFF5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1799776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案例学习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所谓特征选择，是指</a:t>
            </a:r>
          </a:p>
        </p:txBody>
      </p:sp>
      <p:sp>
        <p:nvSpPr>
          <p:cNvPr id="5" name="TextBox 4"/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从数据中，选择有代表性的属性</a:t>
            </a:r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从数据中，选择有代表性的数据对象</a:t>
            </a: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9" name="圆角矩形 12">
            <a:extLst>
              <a:ext uri="{FF2B5EF4-FFF2-40B4-BE49-F238E27FC236}">
                <a16:creationId xmlns:a16="http://schemas.microsoft.com/office/drawing/2014/main" id="{F7F20FB7-842C-415E-ADAD-AC403F704FB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提交</a:t>
            </a:r>
          </a:p>
        </p:txBody>
      </p:sp>
      <p:grpSp>
        <p:nvGrpSpPr>
          <p:cNvPr id="18" name="组合 17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" name="TypeText"/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单选题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13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3" name="图片 2"/>
          <p:cNvPicPr/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>
    <p:split orient="vert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易错地方，很多同学认为身高看起来像整型，在数据库可以枚举，就简单认为身高为离散数据&#10;而实际上，世界上万物都具有差异性，且每个人的身高都不一样，无法枚举，因此为连续数据，数据库中的身高只是省略了小数点后面位数，比如身高167可以表示为167.000&#10;所以，区分离散还是连续要根据实际物理意义，判定是否可以枚举来确定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  <p:tag name="PROBLEMHASREMARK" val="True"/>
  <p:tag name="PROBLEMREMARK" val="条形图图用于展示不同类别的数据分布&#10;参考：https://www.cnblogs.com/huangchenggener/p/10996201.html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3.0"/>
  <p:tag name="PROBLEMBLANK" val="[{&quot;Num&quot;:1,&quot;Score&quot;:1.0,&quot;Answers&quot;:[&quot;0.33&quot;],&quot;CaseSensitive&quot;:false,&quot;FuzzyMatch&quot;:true},{&quot;Num&quot;:2,&quot;Score&quot;:1.0,&quot;Answers&quot;:[&quot;0.67&quot;],&quot;CaseSensitive&quot;:false,&quot;FuzzyMatch&quot;:true},{&quot;Num&quot;:3,&quot;Score&quot;:1.0,&quot;Answers&quot;:[&quot;0.75&quot;],&quot;CaseSensitive&quot;:false,&quot;FuzzyMatch&quot;:true}]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3.0"/>
  <p:tag name="PROBLEMBLANK" val="[{&quot;Num&quot;:1,&quot;Score&quot;:1.0,&quot;Answers&quot;:[&quot;5&quot;],&quot;CaseSensitive&quot;:false,&quot;FuzzyMatch&quot;:true},{&quot;Num&quot;:2,&quot;Score&quot;:1.0,&quot;Answers&quot;:[&quot;3.61&quot;],&quot;CaseSensitive&quot;:false,&quot;FuzzyMatch&quot;:true},{&quot;Num&quot;:3,&quot;Score&quot;:1.0,&quot;Answers&quot;:[&quot;3&quot;],&quot;CaseSensitive&quot;:false,&quot;FuzzyMatch&quot;:true}]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Score&quot;:1.0,&quot;Answers&quot;:[&quot;0.94&quot;],&quot;CaseSensitive&quot;:false,&quot;FuzzyMatch&quot;:true}]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2_Office 主题​​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qfomv45i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349</TotalTime>
  <Words>6211</Words>
  <Application>Microsoft Office PowerPoint</Application>
  <PresentationFormat>全屏显示(4:3)</PresentationFormat>
  <Paragraphs>1354</Paragraphs>
  <Slides>83</Slides>
  <Notes>41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83</vt:i4>
      </vt:variant>
    </vt:vector>
  </HeadingPairs>
  <TitlesOfParts>
    <vt:vector size="96" baseType="lpstr">
      <vt:lpstr>等线</vt:lpstr>
      <vt:lpstr>微软雅黑</vt:lpstr>
      <vt:lpstr>微软雅黑 Light</vt:lpstr>
      <vt:lpstr>文泉驿微米黑</vt:lpstr>
      <vt:lpstr>Arial</vt:lpstr>
      <vt:lpstr>Symbol</vt:lpstr>
      <vt:lpstr>Tahoma</vt:lpstr>
      <vt:lpstr>Times New Roman</vt:lpstr>
      <vt:lpstr>Wingdings</vt:lpstr>
      <vt:lpstr>2_Office 主题​​</vt:lpstr>
      <vt:lpstr>Equation</vt:lpstr>
      <vt:lpstr>Microsoft Equation 3.0</vt:lpstr>
      <vt:lpstr>SmartDraw</vt:lpstr>
      <vt:lpstr>PowerPoint 演示文稿</vt:lpstr>
      <vt:lpstr>PowerPoint 演示文稿</vt:lpstr>
      <vt:lpstr>PowerPoint 演示文稿</vt:lpstr>
      <vt:lpstr>1.1 数据对象</vt:lpstr>
      <vt:lpstr>1.2 属性</vt:lpstr>
      <vt:lpstr>PowerPoint 演示文稿</vt:lpstr>
      <vt:lpstr>PowerPoint 演示文稿</vt:lpstr>
      <vt:lpstr>PowerPoint 演示文稿</vt:lpstr>
      <vt:lpstr>PowerPoint 演示文稿</vt:lpstr>
      <vt:lpstr>1.3 属性与度量 </vt:lpstr>
      <vt:lpstr>PowerPoint 演示文稿</vt:lpstr>
      <vt:lpstr>1.4 属性的类型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 数据统计汇总</vt:lpstr>
      <vt:lpstr>2.1 中性化趋势度量：均值、中位数和众数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3.1 度量数据的相似性和相异性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CS Dept., ZZU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Ming Fan</dc:creator>
  <cp:lastModifiedBy>zyding</cp:lastModifiedBy>
  <cp:revision>322</cp:revision>
  <dcterms:created xsi:type="dcterms:W3CDTF">2020-03-01T13:53:18Z</dcterms:created>
  <dcterms:modified xsi:type="dcterms:W3CDTF">2022-02-22T04:07:01Z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2052-2.0.0.3163</vt:lpwstr>
  </property>
</Properties>
</file>